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4"/>
  </p:notesMasterIdLst>
  <p:handoutMasterIdLst>
    <p:handoutMasterId r:id="rId25"/>
  </p:handoutMasterIdLst>
  <p:sldIdLst>
    <p:sldId id="263" r:id="rId6"/>
    <p:sldId id="288" r:id="rId7"/>
    <p:sldId id="289" r:id="rId8"/>
    <p:sldId id="302" r:id="rId9"/>
    <p:sldId id="295" r:id="rId10"/>
    <p:sldId id="299" r:id="rId11"/>
    <p:sldId id="297" r:id="rId12"/>
    <p:sldId id="316" r:id="rId13"/>
    <p:sldId id="318" r:id="rId14"/>
    <p:sldId id="317" r:id="rId15"/>
    <p:sldId id="319" r:id="rId16"/>
    <p:sldId id="310" r:id="rId17"/>
    <p:sldId id="320" r:id="rId18"/>
    <p:sldId id="315" r:id="rId19"/>
    <p:sldId id="296" r:id="rId20"/>
    <p:sldId id="293" r:id="rId21"/>
    <p:sldId id="321" r:id="rId22"/>
    <p:sldId id="269" r:id="rId23"/>
  </p:sldIdLst>
  <p:sldSz cx="12192000" cy="6858000"/>
  <p:notesSz cx="14355763" cy="9926638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452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290910-8904-E202-730C-17FEEC47C508}" name="Erin Robertson" initials="ER" userId="S::robertsone@moe.govt.nz::544aae0b-561a-4d91-a606-39d73f7bfe71" providerId="AD"/>
  <p188:author id="{7BFD6C13-A414-6435-8588-17CFE5D32DFC}" name="Hiraani Manuel" initials="HM" userId="S::manuelh@moe.govt.nz::6ec877a3-0803-4f84-8045-fd3b831a7931" providerId="AD"/>
  <p188:author id="{7EC2902D-A243-33CF-ACDA-6243474D2153}" name="Mandy Bird" initials="MB" userId="S::BirdMa@moe.govt.nz::a586aa38-5978-4a70-bbbd-d1a0c07ec65d" providerId="AD"/>
  <p188:author id="{F8220740-5154-E6D6-FBF9-244026E4E5A4}" name="Mandy Bird" initials="MB" userId="S::birdma@moe.govt.nz::a586aa38-5978-4a70-bbbd-d1a0c07ec65d" providerId="AD"/>
  <p188:author id="{1511D162-6248-98C7-DBA0-A6D9A909D40C}" name="Rowan Brickell" initials="RB" userId="S::brickellr@moe.govt.nz::bc7e93d4-202c-411a-a1bc-52b8b0d47f3a" providerId="AD"/>
  <p188:author id="{DEE6B664-C678-6A09-DAE7-1C50C9413E08}" name="Hiraani Manuel" initials="HM" userId="S::ManuelH@moe.govt.nz::6ec877a3-0803-4f84-8045-fd3b831a7931" providerId="AD"/>
  <p188:author id="{A7F8B688-5531-5D88-DE24-809D10C9A0A2}" name="Shannon Vulu" initials="SV" userId="S::VuluS@moe.govt.nz::d824cea8-44ca-4325-8c20-d1a19f85f1ec" providerId="AD"/>
  <p188:author id="{C46B3B9C-39AA-FF6B-81C1-9D99E81744F2}" name="Rowan Brickell" initials="RB" userId="S::BrickellR@moe.govt.nz::bc7e93d4-202c-411a-a1bc-52b8b0d47f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1C2E"/>
    <a:srgbClr val="20419A"/>
    <a:srgbClr val="6E99D4"/>
    <a:srgbClr val="C5D6E8"/>
    <a:srgbClr val="2A6EBB"/>
    <a:srgbClr val="FCD2BF"/>
    <a:srgbClr val="B6231D"/>
    <a:srgbClr val="E6674A"/>
    <a:srgbClr val="DC291E"/>
    <a:srgbClr val="DB2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E7E45-79F5-4EDA-AA69-CAE95B098DC2}" v="17" dt="2023-09-15T03:33:19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45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non Vulu" userId="d824cea8-44ca-4325-8c20-d1a19f85f1ec" providerId="ADAL" clId="{920E7E45-79F5-4EDA-AA69-CAE95B098DC2}"/>
    <pc:docChg chg="modSld">
      <pc:chgData name="Shannon Vulu" userId="d824cea8-44ca-4325-8c20-d1a19f85f1ec" providerId="ADAL" clId="{920E7E45-79F5-4EDA-AA69-CAE95B098DC2}" dt="2023-09-15T03:30:15.910" v="1" actId="20577"/>
      <pc:docMkLst>
        <pc:docMk/>
      </pc:docMkLst>
      <pc:sldChg chg="modSp mod">
        <pc:chgData name="Shannon Vulu" userId="d824cea8-44ca-4325-8c20-d1a19f85f1ec" providerId="ADAL" clId="{920E7E45-79F5-4EDA-AA69-CAE95B098DC2}" dt="2023-09-15T03:30:15.910" v="1" actId="20577"/>
        <pc:sldMkLst>
          <pc:docMk/>
          <pc:sldMk cId="4151372650" sldId="289"/>
        </pc:sldMkLst>
        <pc:spChg chg="mod">
          <ac:chgData name="Shannon Vulu" userId="d824cea8-44ca-4325-8c20-d1a19f85f1ec" providerId="ADAL" clId="{920E7E45-79F5-4EDA-AA69-CAE95B098DC2}" dt="2023-09-15T03:30:15.910" v="1" actId="20577"/>
          <ac:spMkLst>
            <pc:docMk/>
            <pc:sldMk cId="4151372650" sldId="289"/>
            <ac:spMk id="24" creationId="{90F9B408-A81B-9D3D-31AC-BAF4DB02014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8131615" y="0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FCEDA772-CC0D-4120-979D-1E24D161C26C}" type="datetimeFigureOut">
              <a:rPr lang="en-NZ" smtClean="0"/>
              <a:pPr/>
              <a:t>15/09/2023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28583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131615" y="9428583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9522341E-660F-4FC1-BED7-C1319FC1B0AE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3292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131615" y="0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75487751-1BAB-4D4A-8009-437CE933A87A}" type="datetimeFigureOut">
              <a:rPr lang="en-NZ" smtClean="0"/>
              <a:pPr/>
              <a:t>15/09/2023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0525" y="1239838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35578" y="4777196"/>
            <a:ext cx="11484610" cy="3908613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28583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131615" y="9428583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732A1FBF-7EB0-480E-98DA-A10430D36293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872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0525" y="1239838"/>
            <a:ext cx="5954713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A1FBF-7EB0-480E-98DA-A10430D36293}" type="slidenum">
              <a:rPr lang="en-NZ" smtClean="0"/>
              <a:pPr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833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A1FBF-7EB0-480E-98DA-A10430D36293}" type="slidenum">
              <a:rPr lang="en-NZ" smtClean="0"/>
              <a:pPr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1681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Video credits: Kia Ata Mai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A1FBF-7EB0-480E-98DA-A10430D36293}" type="slidenum">
              <a:rPr lang="en-NZ" smtClean="0"/>
              <a:pPr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971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61E41-EA97-4C79-9FF6-E12E3854A363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8297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61E41-EA97-4C79-9FF6-E12E3854A363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2452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61E41-EA97-4C79-9FF6-E12E3854A363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12448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61E41-EA97-4C79-9FF6-E12E3854A363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845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emf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11.png"/><Relationship Id="rId4" Type="http://schemas.openxmlformats.org/officeDocument/2006/relationships/image" Target="../media/image1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emf"/><Relationship Id="rId4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13.emf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place Master Slide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38" y="5135405"/>
            <a:ext cx="5454942" cy="7766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904" y="2952867"/>
            <a:ext cx="7921608" cy="827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06" y="947368"/>
            <a:ext cx="4645194" cy="85898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440314" y="251014"/>
            <a:ext cx="4690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>
                <a:latin typeface="Arial" panose="020B0604020202020204" pitchFamily="34" charset="0"/>
                <a:cs typeface="Arial" panose="020B0604020202020204" pitchFamily="34" charset="0"/>
              </a:rPr>
              <a:t>Replacing Master Slide</a:t>
            </a:r>
            <a:r>
              <a:rPr lang="en-NZ" sz="2400" b="1" baseline="0">
                <a:latin typeface="Arial" panose="020B0604020202020204" pitchFamily="34" charset="0"/>
                <a:cs typeface="Arial" panose="020B0604020202020204" pitchFamily="34" charset="0"/>
              </a:rPr>
              <a:t> Images</a:t>
            </a:r>
            <a:endParaRPr lang="en-NZ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459504" y="1813905"/>
            <a:ext cx="4690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Select the </a:t>
            </a:r>
            <a:r>
              <a:rPr lang="en-NZ" sz="1200" b="1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</a:t>
            </a:r>
            <a:r>
              <a:rPr lang="en-NZ" sz="1200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NZ" sz="120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 </a:t>
            </a:r>
            <a:r>
              <a:rPr lang="en-NZ" sz="12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click </a:t>
            </a:r>
            <a:r>
              <a:rPr lang="en-NZ" sz="1200" b="1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</a:t>
            </a:r>
            <a:r>
              <a:rPr lang="en-NZ" sz="1200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NZ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2619847" y="948682"/>
            <a:ext cx="487420" cy="7368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Z" sz="180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439758" y="2406926"/>
            <a:ext cx="7469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Click on the slide picture</a:t>
            </a:r>
            <a:r>
              <a:rPr lang="en-NZ" sz="1200" b="0" i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ensure the image is selected rather than the transparent triangle graphic.</a:t>
            </a:r>
            <a:endParaRPr lang="en-NZ" sz="12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431800" y="3848105"/>
            <a:ext cx="6016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Click the picture</a:t>
            </a:r>
            <a:r>
              <a:rPr lang="en-NZ" sz="1200" b="0" i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want to change and select </a:t>
            </a:r>
            <a:r>
              <a:rPr lang="en-NZ" sz="1200" b="1" i="1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 </a:t>
            </a:r>
            <a:r>
              <a:rPr lang="en-NZ" sz="1200" b="0" i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</a:t>
            </a:r>
            <a:r>
              <a:rPr lang="en-NZ" sz="1200" b="1" i="1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NZ" sz="1200" b="0" i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endParaRPr lang="en-NZ" sz="1200" b="1" i="1" kern="1200" baseline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453570" y="3142362"/>
            <a:ext cx="1355199" cy="2731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Z" sz="1800"/>
          </a:p>
        </p:txBody>
      </p:sp>
      <p:sp>
        <p:nvSpPr>
          <p:cNvPr id="40" name="TextBox 39"/>
          <p:cNvSpPr txBox="1"/>
          <p:nvPr userDrawn="1"/>
        </p:nvSpPr>
        <p:spPr>
          <a:xfrm>
            <a:off x="453570" y="4481421"/>
            <a:ext cx="727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Double click your new image and adjust the transparency to between 20% and 10% depending on the contrast of the image. If being used on the divider pages.</a:t>
            </a:r>
            <a:endParaRPr lang="en-NZ" sz="1200" b="1" i="1" kern="1200" baseline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482722" y="6002000"/>
            <a:ext cx="742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Select </a:t>
            </a:r>
            <a:r>
              <a:rPr lang="en-NZ" sz="1200" b="1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 Master View</a:t>
            </a:r>
            <a:endParaRPr lang="en-NZ" sz="1200" b="1" i="1" kern="1200" baseline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5425440" y="5297820"/>
            <a:ext cx="599441" cy="5418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Z" sz="1800"/>
          </a:p>
        </p:txBody>
      </p:sp>
    </p:spTree>
    <p:extLst>
      <p:ext uri="{BB962C8B-B14F-4D97-AF65-F5344CB8AC3E}">
        <p14:creationId xmlns:p14="http://schemas.microsoft.com/office/powerpoint/2010/main" val="3517879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49BE0-F8B8-BF63-9E1C-CE5786FF6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69F4A7A6-F626-9B43-7C94-55188ECBBF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48" y="-31359"/>
            <a:ext cx="4427051" cy="68893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835E5C5C-1794-97A6-CDC4-A698A6F04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184B5837-2CB4-2AD1-E2E5-E6C83796B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450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4C50C8-8641-5136-2FC5-4FBCD7091E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ABDD42-527B-BD68-8BDE-9F26DECC7B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25954"/>
            <a:ext cx="5851692" cy="67036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B31DA5-FB90-907B-01C2-2F5011509F25}"/>
              </a:ext>
            </a:extLst>
          </p:cNvPr>
          <p:cNvCxnSpPr>
            <a:cxnSpLocks/>
          </p:cNvCxnSpPr>
          <p:nvPr userDrawn="1"/>
        </p:nvCxnSpPr>
        <p:spPr>
          <a:xfrm>
            <a:off x="373916" y="1960656"/>
            <a:ext cx="114076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2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lace Master Slide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0ABA987D-397D-8261-B066-F05B20F354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6735" y="1384471"/>
            <a:ext cx="3374703" cy="461145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F76555-671D-07B8-2C3A-1578202DC1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310452"/>
            <a:ext cx="9567154" cy="73470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FD5210-B31A-8841-ACE8-5E62E8C0C8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0560" y="1389444"/>
            <a:ext cx="7864325" cy="46080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894D37-9C27-6D83-832A-4EE9E335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DD183F-FD60-5E82-ECC5-4B6696D0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FCC8A-6E7D-859A-CD22-461216C7C8E7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1A82EF-525A-5C89-8C02-618FFFCC4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7D0AF-D744-6E6B-B7C5-0D09BF0526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79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place Master Slide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0ABA987D-397D-8261-B066-F05B20F354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0560" y="1384471"/>
            <a:ext cx="8143040" cy="461145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F76555-671D-07B8-2C3A-1578202DC1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310452"/>
            <a:ext cx="9567154" cy="73470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FD5210-B31A-8841-ACE8-5E62E8C0C8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17994" y="1389444"/>
            <a:ext cx="3033445" cy="46080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894D37-9C27-6D83-832A-4EE9E335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DD183F-FD60-5E82-ECC5-4B6696D0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FCC8A-6E7D-859A-CD22-461216C7C8E7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1FA75E-FEED-6A91-64C4-16EB28845E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48D97-F655-C336-7ECC-E4F9A24C68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03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328" y="303119"/>
            <a:ext cx="10067543" cy="73349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8330" y="1318104"/>
            <a:ext cx="5432276" cy="4651821"/>
          </a:xfrm>
        </p:spPr>
        <p:txBody>
          <a:bodyPr>
            <a:normAutofit/>
          </a:bodyPr>
          <a:lstStyle>
            <a:lvl1pPr>
              <a:buClr>
                <a:srgbClr val="641C2E"/>
              </a:buClr>
              <a:defRPr sz="2000"/>
            </a:lvl1pPr>
          </a:lstStyle>
          <a:p>
            <a:pPr lvl="0"/>
            <a:r>
              <a:rPr lang="en-US"/>
              <a:t>Bullet List</a:t>
            </a:r>
          </a:p>
          <a:p>
            <a:pPr lvl="0"/>
            <a:r>
              <a:rPr lang="en-US"/>
              <a:t>Bullet List</a:t>
            </a:r>
          </a:p>
          <a:p>
            <a:pPr lvl="0"/>
            <a:r>
              <a:rPr lang="en-US"/>
              <a:t>Bullet List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550189A-D43B-FDC9-0005-0F5BB82E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0FFF7D1-641F-417C-4DE4-782D603A9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0BDC12-2CB2-EB7A-3F86-6779F6CA365D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79281B-6544-BE02-4D21-DB70EF28D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318104"/>
            <a:ext cx="5754688" cy="465248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Tx/>
              <a:buNone/>
              <a:tabLst/>
              <a:defRPr/>
            </a:pPr>
            <a:r>
              <a:rPr lang="en-US"/>
              <a:t>Click icon to add picture</a:t>
            </a:r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471B6C-269D-C7DA-0EE9-8AFFBC8BF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6E2D37-FCBF-586A-D216-80BE08FDD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328" y="303119"/>
            <a:ext cx="10067543" cy="73349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8329" y="1318104"/>
            <a:ext cx="11513109" cy="4651821"/>
          </a:xfrm>
        </p:spPr>
        <p:txBody>
          <a:bodyPr>
            <a:normAutofit/>
          </a:bodyPr>
          <a:lstStyle>
            <a:lvl1pPr>
              <a:buClr>
                <a:srgbClr val="641C2E"/>
              </a:buClr>
              <a:defRPr sz="2000"/>
            </a:lvl1pPr>
          </a:lstStyle>
          <a:p>
            <a:pPr lvl="0"/>
            <a:r>
              <a:rPr lang="en-US"/>
              <a:t>Bullet List</a:t>
            </a:r>
          </a:p>
          <a:p>
            <a:pPr lvl="0"/>
            <a:r>
              <a:rPr lang="en-US"/>
              <a:t>Bullet List</a:t>
            </a:r>
          </a:p>
          <a:p>
            <a:pPr lvl="0"/>
            <a:r>
              <a:rPr lang="en-US"/>
              <a:t>Bullet List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550189A-D43B-FDC9-0005-0F5BB82E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0FFF7D1-641F-417C-4DE4-782D603A9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0BDC12-2CB2-EB7A-3F86-6779F6CA365D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ED1D2-E0D7-6ACB-A1E8-A2E0547505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447F6A-09CD-FB81-E9FD-9F627AC28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18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3"/>
          </p:nvPr>
        </p:nvSpPr>
        <p:spPr>
          <a:xfrm>
            <a:off x="6109960" y="1327247"/>
            <a:ext cx="5734565" cy="438319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  <a:endParaRPr lang="en-NZ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7474" y="1327247"/>
            <a:ext cx="5415012" cy="4396195"/>
          </a:xfrm>
        </p:spPr>
        <p:txBody>
          <a:bodyPr/>
          <a:lstStyle>
            <a:lvl1pPr>
              <a:buClr>
                <a:srgbClr val="641C2E"/>
              </a:buClr>
              <a:defRPr/>
            </a:lvl1pPr>
            <a:lvl5pPr>
              <a:buClr>
                <a:schemeClr val="accent2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877DB3B-58E3-381E-2461-DE1F78502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303C6955-C835-794F-312A-ADCF59EAE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3B623F-7F79-05A3-42A9-28B6A063F445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A901E-4E6E-8CF5-CC25-5A9DAA5F9B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74EF70-83B2-7E31-1ADC-CB741AFE8F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091629" y="1327247"/>
            <a:ext cx="5759810" cy="4416552"/>
          </a:xfrm>
        </p:spPr>
        <p:txBody>
          <a:bodyPr/>
          <a:lstStyle>
            <a:lvl1pPr marL="0" indent="0">
              <a:buClr>
                <a:srgbClr val="641C2E"/>
              </a:buClr>
              <a:buNone/>
              <a:defRPr/>
            </a:lvl1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364B048-671B-6E49-F717-E2FA158C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5464C3C-EE63-2CBB-EC8D-FFF45EBD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379DD9-18BB-BB12-60B5-042094AEE70A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70638733-4CEC-B382-C71A-557BAC62E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7474" y="1327247"/>
            <a:ext cx="5415012" cy="4396195"/>
          </a:xfrm>
        </p:spPr>
        <p:txBody>
          <a:bodyPr/>
          <a:lstStyle>
            <a:lvl1pPr>
              <a:buClr>
                <a:srgbClr val="641C2E"/>
              </a:buClr>
              <a:defRPr/>
            </a:lvl1pPr>
            <a:lvl5pPr>
              <a:buClr>
                <a:schemeClr val="accent2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8FA16A-6AB0-B0D1-133A-44E65E79C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C8B441-5B1B-9517-A37B-1DC18AC34C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09CCFD-8D18-F8FB-6C1E-F2290EADF9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347472" y="1334828"/>
            <a:ext cx="5464576" cy="4397746"/>
          </a:xfrm>
        </p:spPr>
        <p:txBody>
          <a:bodyPr/>
          <a:lstStyle>
            <a:lvl1pPr>
              <a:buClr>
                <a:srgbClr val="641C2E"/>
              </a:buClr>
              <a:buFont typeface="Arial" pitchFamily="34" charset="0"/>
              <a:buChar char="•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7"/>
          </p:nvPr>
        </p:nvSpPr>
        <p:spPr>
          <a:xfrm>
            <a:off x="6379953" y="1337704"/>
            <a:ext cx="5464576" cy="4394870"/>
          </a:xfrm>
        </p:spPr>
        <p:txBody>
          <a:bodyPr/>
          <a:lstStyle>
            <a:lvl1pPr>
              <a:buClr>
                <a:srgbClr val="641C2E"/>
              </a:buClr>
              <a:defRPr/>
            </a:lvl1pPr>
            <a:lvl5pPr>
              <a:buClr>
                <a:schemeClr val="accent2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EEF2F4-C8B8-801F-F21F-30164539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1629E2D-FB60-8EA1-E280-50BC6E01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7539AE-E504-01AB-2CA8-73C4CE2FE5D2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CEAF5C-0E9D-6B79-6439-630F148EA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EA2592B-F3D8-E084-5B93-3C7084F3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69251B-87C5-209E-3A37-CB7CA4A0EE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3"/>
          </p:nvPr>
        </p:nvSpPr>
        <p:spPr>
          <a:xfrm>
            <a:off x="350686" y="1322194"/>
            <a:ext cx="11513110" cy="465702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table</a:t>
            </a:r>
            <a:endParaRPr lang="en-NZ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762FEE1-B236-5F4E-0050-CF77AAC19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906C6E9-23EA-F929-D4A0-C0453781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5524E2-8FFB-48A0-C783-0D4ABE10049F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4A677-8689-956C-21A8-42B6E81DA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BC33F-8072-F987-8BE1-4C45BFB4DD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52115C-1B79-9393-6979-A220544C0D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14"/>
          <p:cNvSpPr>
            <a:spLocks noGrp="1"/>
          </p:cNvSpPr>
          <p:nvPr>
            <p:ph type="chart" sz="quarter" idx="13"/>
          </p:nvPr>
        </p:nvSpPr>
        <p:spPr>
          <a:xfrm>
            <a:off x="353897" y="1292422"/>
            <a:ext cx="11522255" cy="466619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  <a:endParaRPr lang="en-NZ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CF0598F-7E9C-8171-F31D-DD773C06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F5129A0-20AB-805B-11A4-829CA4C2A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E78214-2C42-8D32-F080-D5BE5480E23F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A2448D-B94C-3596-E29F-2EFAADD20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27EB7-8A45-0D07-5594-4A6C08613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47543-62D3-D1C0-BF5C-2E6B8A922C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4BD31F-EE14-ECA9-3D48-6123DB9B7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A531B-4EA7-8F30-5544-B564E1A5FA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5618" y="367725"/>
            <a:ext cx="1055372" cy="676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34958B-DAA2-2836-1FB7-025D78CEB1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74785" y="-1"/>
            <a:ext cx="44069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6106" y="1817425"/>
            <a:ext cx="9847613" cy="795146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106" y="2682821"/>
            <a:ext cx="9226512" cy="939153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336106" y="4344117"/>
            <a:ext cx="5506156" cy="3127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800">
                <a:latin typeface="Arial" panose="020B0604020202020204" pitchFamily="34" charset="0"/>
                <a:cs typeface="Arial" panose="020B0604020202020204" pitchFamily="34" charset="0"/>
              </a:rPr>
              <a:t>Author/s</a:t>
            </a:r>
            <a:endParaRPr lang="en-N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F4C084-EA2F-D11C-C60E-54CBF13B3F9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43" y="6011422"/>
            <a:ext cx="1489150" cy="4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4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061199" y="1307150"/>
            <a:ext cx="4790239" cy="468877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9185" y="1307149"/>
            <a:ext cx="6602194" cy="4690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DD755C-963B-2A7D-0BB5-74D558B8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A95E313-E7CC-CF4B-B386-E2F4058DA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953" y="6404201"/>
            <a:ext cx="4844999" cy="17810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F12059-B4E3-EB51-18A4-61FB968B6B9C}"/>
              </a:ext>
            </a:extLst>
          </p:cNvPr>
          <p:cNvSpPr txBox="1"/>
          <p:nvPr userDrawn="1"/>
        </p:nvSpPr>
        <p:spPr>
          <a:xfrm>
            <a:off x="9134348" y="6361071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1D7E07-9806-645B-AB4F-6E57C4525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03119"/>
            <a:ext cx="10067543" cy="71323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Title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4C5F7-CF51-B2DB-27E8-551AB77D2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0" y="6141716"/>
            <a:ext cx="220268" cy="441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4B11B1-DD16-4646-597F-60A6FA64F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528" y="300140"/>
            <a:ext cx="10795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97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CFD8A-5E13-1C90-7651-A4506D5A74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3676CC38-37B8-6D0E-27F4-24446C001A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48" y="-31359"/>
            <a:ext cx="4427051" cy="688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767D4-F8FE-1B8E-624C-D9A8A1826D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  <p:sp>
        <p:nvSpPr>
          <p:cNvPr id="15" name="Title 19"/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12130-6671-1FAF-D17E-5A8C391B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AF6A3AC-2397-80B3-CFAF-273845077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C562B-44A6-CF07-A2BE-5EF0BF25DF23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64C054-682F-E802-0542-772A9C1C8F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00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735C2-8774-D878-AC52-0425A74CF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091F7B7-15A7-7088-10AF-2ED3123B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CC15F00-63EB-137E-F896-55E7C732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F89463-7E7B-2B73-9CEA-AA9E17285EFD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41EE2B-FC1B-6923-C9E5-878E6940DB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sp>
        <p:nvSpPr>
          <p:cNvPr id="2" name="Title 19">
            <a:extLst>
              <a:ext uri="{FF2B5EF4-FFF2-40B4-BE49-F238E27FC236}">
                <a16:creationId xmlns:a16="http://schemas.microsoft.com/office/drawing/2014/main" id="{C8C704C1-5244-9405-427E-84D54029B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468A809-4252-B3A7-AA19-730508B7A2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83" y="-58801"/>
            <a:ext cx="5836051" cy="6916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E05FA5-10D4-BF23-F28F-6B05DCB03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28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268A66-7BC9-93B7-F4F0-B33D4BA9C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82E809-9BA2-F4B7-E8B9-2AD1034218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66" y="0"/>
            <a:ext cx="12213266" cy="687705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09A82E-7036-5163-D79C-12958745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9C0C3B8-6D7A-A735-26E6-BED718E6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41C609-A129-0B58-444A-AF62C9D6858E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517206-87FD-2303-3E9A-A17E02F1BA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sp>
        <p:nvSpPr>
          <p:cNvPr id="8" name="Title 19">
            <a:extLst>
              <a:ext uri="{FF2B5EF4-FFF2-40B4-BE49-F238E27FC236}">
                <a16:creationId xmlns:a16="http://schemas.microsoft.com/office/drawing/2014/main" id="{2CC1BB9B-A256-9F02-388E-14717648F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3BA4A0EB-99B3-8BBF-ABC1-D00A633A9D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83" y="-58801"/>
            <a:ext cx="5836051" cy="6916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E482E-A34C-95B4-F89C-8624DD1A78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85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3CB2D3-6533-59A8-5659-0E658C165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73142" cy="6847393"/>
          </a:xfrm>
          <a:prstGeom prst="rect">
            <a:avLst/>
          </a:prstGeom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7EFA2A8-79D6-9E16-4273-9B52749D3F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83" y="-58801"/>
            <a:ext cx="5836051" cy="6916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56F375-B6A5-4A53-60AD-88735A3FBB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A227D71-96BB-7061-24AA-028E3356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4217A9A-068B-B04B-800A-4E257B0C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12B78-9AFE-FD5F-B50F-B23AAE3CB2DD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CA7687-96A4-0859-C1B7-583B528201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sp>
        <p:nvSpPr>
          <p:cNvPr id="3" name="Title 19">
            <a:extLst>
              <a:ext uri="{FF2B5EF4-FFF2-40B4-BE49-F238E27FC236}">
                <a16:creationId xmlns:a16="http://schemas.microsoft.com/office/drawing/2014/main" id="{B2E8B0F1-7682-53C2-8527-9477EFC56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337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7170C6-70CD-3D92-B075-BEF6A3B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73142" cy="6847393"/>
          </a:xfrm>
          <a:prstGeom prst="rect">
            <a:avLst/>
          </a:prstGeom>
        </p:spPr>
      </p:pic>
      <p:pic>
        <p:nvPicPr>
          <p:cNvPr id="4" name="Picture 3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D675E969-FDE9-B395-4C21-C2B7447467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48" y="-31359"/>
            <a:ext cx="4427051" cy="688935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A227D71-96BB-7061-24AA-028E3356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4217A9A-068B-B04B-800A-4E257B0C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12B78-9AFE-FD5F-B50F-B23AAE3CB2DD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CA7687-96A4-0859-C1B7-583B528201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sp>
        <p:nvSpPr>
          <p:cNvPr id="6" name="Title 19">
            <a:extLst>
              <a:ext uri="{FF2B5EF4-FFF2-40B4-BE49-F238E27FC236}">
                <a16:creationId xmlns:a16="http://schemas.microsoft.com/office/drawing/2014/main" id="{A67BF33A-055A-995B-6C54-388E547CA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65B00-AAA8-7410-23D7-71B8706E47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48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2CC3D3-F074-86FA-92B7-30D39301FA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73142" cy="6847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hq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976" y="-19050"/>
            <a:ext cx="12302976" cy="6896099"/>
          </a:xfrm>
          <a:prstGeom prst="rect">
            <a:avLst/>
          </a:prstGeom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804F53B5-0057-BEA4-099A-D6B601E66D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83" y="-58801"/>
            <a:ext cx="5836051" cy="6916801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D1B04DB-ECAE-99A1-DD3E-8C3637230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B9A6C90-2129-D128-21B9-BB87117F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0836DD-A987-44DE-3FBA-9A887CEA32C1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984707-F880-316B-DB52-2E185E4CFA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18238721-7706-41FA-754F-A9AD95E57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61" y="2641722"/>
            <a:ext cx="5206555" cy="1112809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Master style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BED51-431F-1973-6F77-71199C382B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62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24"/>
            <a:ext cx="12191999" cy="687705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68F2E94-5D83-D677-577B-F1774636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EA16846-7876-5538-7491-5C463E9C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5577-3BAD-E720-4D44-F950CA8B8C29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352F17-3634-7010-6F09-5250BE061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69D25D-8239-2C9C-F79A-04CDF6DF26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523837" y="9522"/>
            <a:ext cx="1668163" cy="3336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2BC86E-9D47-AEF1-5BED-4CBE4950D49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71"/>
            <a:ext cx="2613454" cy="52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11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5CEED1-A328-D6BF-CF46-678DA5581F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4068235-CAFF-E180-898F-E5ED1E39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658" y="6396252"/>
            <a:ext cx="1055771" cy="182345"/>
          </a:xfrm>
        </p:spPr>
        <p:txBody>
          <a:bodyPr/>
          <a:lstStyle>
            <a:lvl1pPr algn="l">
              <a:defRPr lang="en-NZ" sz="1200" b="1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EC738FD-94C2-B744-2DB8-5318CF7EA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429" y="6396252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8E4C16-301A-B5A6-4F35-EDF9E15CC11A}"/>
              </a:ext>
            </a:extLst>
          </p:cNvPr>
          <p:cNvSpPr txBox="1"/>
          <p:nvPr userDrawn="1"/>
        </p:nvSpPr>
        <p:spPr>
          <a:xfrm>
            <a:off x="9166274" y="6353122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E8CC31-90CE-4FD3-0584-C86658DC7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35579"/>
            <a:ext cx="216972" cy="435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A076FD-C24B-1788-F8C4-C503838B5F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523837" y="9522"/>
            <a:ext cx="1668163" cy="3336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BE62D-ED19-0A4C-85B2-262CB83033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671"/>
            <a:ext cx="2613454" cy="52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37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E1B5-CE53-B2A2-6904-F730FB2E7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95" b="31620"/>
          <a:stretch/>
        </p:blipFill>
        <p:spPr>
          <a:xfrm>
            <a:off x="-44273" y="0"/>
            <a:ext cx="12233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04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61BFC6-7D0B-C7DE-B411-42A8D4C22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6106" y="1817425"/>
            <a:ext cx="9847613" cy="795146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106" y="2682821"/>
            <a:ext cx="9226512" cy="939153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336106" y="4344117"/>
            <a:ext cx="5506156" cy="3127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800">
                <a:latin typeface="Arial" panose="020B0604020202020204" pitchFamily="34" charset="0"/>
                <a:cs typeface="Arial" panose="020B0604020202020204" pitchFamily="34" charset="0"/>
              </a:rPr>
              <a:t>Author/s</a:t>
            </a:r>
            <a:endParaRPr lang="en-N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F4C084-EA2F-D11C-C60E-54CBF13B3F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43" y="6011422"/>
            <a:ext cx="1489150" cy="427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2EA8C5-7975-AA57-A392-ECD8ED68C9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618" y="367725"/>
            <a:ext cx="1055372" cy="676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8300C8-7F7E-4E13-48E1-45B4F2256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99" t="5936" b="32095"/>
          <a:stretch/>
        </p:blipFill>
        <p:spPr>
          <a:xfrm>
            <a:off x="6414866" y="3633"/>
            <a:ext cx="5777133" cy="684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21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57CF-38DD-4700-489A-59744F7C0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6D20F-FE86-1B64-BF4B-671794465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A5D60-86A1-9F73-0681-FF9D622F5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BFC6-5212-4E9D-8F0D-E17DA29251EB}" type="datetime1">
              <a:rPr lang="en-NZ" smtClean="0"/>
              <a:t>15/09/2023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BFC14-1CAF-B3D4-ECA8-81188128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DRAFT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3D0C1-D87F-3863-D539-55B7AA4F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A10EB-C3F2-4769-85FE-D2B67896BA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006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wearing a graduation cap&#10;&#10;Description automatically generated with medium confidence">
            <a:extLst>
              <a:ext uri="{FF2B5EF4-FFF2-40B4-BE49-F238E27FC236}">
                <a16:creationId xmlns:a16="http://schemas.microsoft.com/office/drawing/2014/main" id="{E52E5312-5AAF-7C8D-1C55-2B3E51F0F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7010"/>
            <a:ext cx="12192000" cy="688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6106" y="1817425"/>
            <a:ext cx="9847613" cy="795146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106" y="2682821"/>
            <a:ext cx="9226512" cy="939153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336106" y="4344117"/>
            <a:ext cx="5506156" cy="3127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Z" sz="1800">
                <a:latin typeface="Arial" panose="020B0604020202020204" pitchFamily="34" charset="0"/>
                <a:cs typeface="Arial" panose="020B0604020202020204" pitchFamily="34" charset="0"/>
              </a:rPr>
              <a:t>Author/s</a:t>
            </a:r>
            <a:endParaRPr lang="en-N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F4C084-EA2F-D11C-C60E-54CBF13B3F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43" y="6011422"/>
            <a:ext cx="1489150" cy="427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4284C-F688-47C4-97E7-3689172905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51F0273D-2951-5861-771C-90E76725B1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40" y="-58801"/>
            <a:ext cx="5836051" cy="69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85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9B36A-5E55-BBE4-0FF7-7FE2A634E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D1F219-CE4F-6173-7360-75FCA7AF5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301" y="457199"/>
            <a:ext cx="5117654" cy="57573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F3DA044-72FB-7A24-88CD-5782251082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DEA25-B5EA-2034-5CEC-72BF5500D6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8" y="367725"/>
            <a:ext cx="1055372" cy="6766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356FBA-2566-AC44-0743-B93D45D1D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25954"/>
            <a:ext cx="5851692" cy="67036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8F0CB0-6F9B-EE13-BD78-6DE2964214D8}"/>
              </a:ext>
            </a:extLst>
          </p:cNvPr>
          <p:cNvCxnSpPr>
            <a:cxnSpLocks/>
          </p:cNvCxnSpPr>
          <p:nvPr userDrawn="1"/>
        </p:nvCxnSpPr>
        <p:spPr>
          <a:xfrm>
            <a:off x="373916" y="1960656"/>
            <a:ext cx="57220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04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0B451-32D0-7114-55CA-4C3EF1FB4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F3DA044-72FB-7A24-88CD-5782251082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8AA6EC82-1BC2-00F5-B74E-1758180EE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450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FA2556A3-74DC-7BD5-C82A-03D6AA6BC9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144" y="-58801"/>
            <a:ext cx="5836051" cy="6916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A4A28-8C11-9C61-7B3F-A576EE715D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8" y="367725"/>
            <a:ext cx="1055372" cy="6766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FD44FA-AAAD-61C0-F94D-633BDF5CE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25954"/>
            <a:ext cx="5851692" cy="67036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1ADEDB-4A51-D413-A658-D1259BAA82F7}"/>
              </a:ext>
            </a:extLst>
          </p:cNvPr>
          <p:cNvCxnSpPr>
            <a:cxnSpLocks/>
          </p:cNvCxnSpPr>
          <p:nvPr userDrawn="1"/>
        </p:nvCxnSpPr>
        <p:spPr>
          <a:xfrm>
            <a:off x="373916" y="1960656"/>
            <a:ext cx="114076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4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0B451-32D0-7114-55CA-4C3EF1FB4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39425934-BB48-D227-D8EA-EEF2973F6F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48" y="-31359"/>
            <a:ext cx="4427051" cy="68893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F3DA044-72FB-7A24-88CD-5782251082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8AA6EC82-1BC2-00F5-B74E-1758180EE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450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FB39C-F036-6F0B-F6C1-DA637C55C7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8" y="367725"/>
            <a:ext cx="1055372" cy="67667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8ACE661-0B53-8288-34F3-625089CD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25954"/>
            <a:ext cx="5851692" cy="67036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578DA3-8F97-BD1C-F148-7E71EE07B7F9}"/>
              </a:ext>
            </a:extLst>
          </p:cNvPr>
          <p:cNvCxnSpPr>
            <a:cxnSpLocks/>
          </p:cNvCxnSpPr>
          <p:nvPr userDrawn="1"/>
        </p:nvCxnSpPr>
        <p:spPr>
          <a:xfrm>
            <a:off x="373916" y="1960656"/>
            <a:ext cx="114076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06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AE1EC7-5549-4B8A-E35C-6FA8E7E23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530FC66-F31B-E821-4B50-2961BAB62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54989"/>
            <a:ext cx="4889166" cy="73470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F3DA044-72FB-7A24-88CD-5782251082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9F7AAC-7049-D7B0-F760-26C9EF2C53D4}"/>
              </a:ext>
            </a:extLst>
          </p:cNvPr>
          <p:cNvCxnSpPr/>
          <p:nvPr userDrawn="1"/>
        </p:nvCxnSpPr>
        <p:spPr>
          <a:xfrm>
            <a:off x="373916" y="1989691"/>
            <a:ext cx="528694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44666B6-C47F-F368-7E90-5968AACB3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301" y="457199"/>
            <a:ext cx="5117654" cy="5757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7C4E8-AB69-A95A-4C6A-99608857D8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5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49BE0-F8B8-BF63-9E1C-CE5786FF6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14D76-AA08-39EA-B8AF-0DF392EF56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1" y="6119796"/>
            <a:ext cx="216972" cy="43508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23D13F9-90CD-8970-A370-98F7893A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137" y="6357380"/>
            <a:ext cx="4844999" cy="1781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N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A3100-0697-3913-1C81-425E328D3823}"/>
              </a:ext>
            </a:extLst>
          </p:cNvPr>
          <p:cNvSpPr txBox="1"/>
          <p:nvPr userDrawn="1"/>
        </p:nvSpPr>
        <p:spPr>
          <a:xfrm>
            <a:off x="9079484" y="6314250"/>
            <a:ext cx="277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temahau.govt.nz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835E5C5C-1794-97A6-CDC4-A698A6F04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08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184B5837-2CB4-2AD1-E2E5-E6C83796B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450" y="2200275"/>
            <a:ext cx="5416550" cy="36242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1C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Contents				01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0AA6D75B-8981-0A0D-0959-D62931077C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437" y="-58801"/>
            <a:ext cx="5836051" cy="6916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604E44-3602-176A-9E06-4787C91F7D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617" y="367725"/>
            <a:ext cx="1055373" cy="6766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7872312-684B-ABD5-E875-52419D9F2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308" y="1225954"/>
            <a:ext cx="5851692" cy="67036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622DA3-3CF9-3A9E-91C1-7211EED9831D}"/>
              </a:ext>
            </a:extLst>
          </p:cNvPr>
          <p:cNvCxnSpPr>
            <a:cxnSpLocks/>
          </p:cNvCxnSpPr>
          <p:nvPr userDrawn="1"/>
        </p:nvCxnSpPr>
        <p:spPr>
          <a:xfrm>
            <a:off x="373916" y="1960656"/>
            <a:ext cx="114076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89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328" y="557784"/>
            <a:ext cx="11015472" cy="713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328" y="1527048"/>
            <a:ext cx="11015472" cy="4649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8328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92E2DF-30E1-4C12-B888-B941057B8847}" type="datetime1">
              <a:rPr lang="mi-NZ" smtClean="0"/>
              <a:pPr/>
              <a:t>15/09/2023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0472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68063-9C21-4834-88E3-ACB04C56D52D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270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3" r:id="rId2"/>
    <p:sldLayoutId id="2147483692" r:id="rId3"/>
    <p:sldLayoutId id="2147483693" r:id="rId4"/>
    <p:sldLayoutId id="2147483700" r:id="rId5"/>
    <p:sldLayoutId id="2147483701" r:id="rId6"/>
    <p:sldLayoutId id="2147483707" r:id="rId7"/>
    <p:sldLayoutId id="2147483703" r:id="rId8"/>
    <p:sldLayoutId id="2147483708" r:id="rId9"/>
    <p:sldLayoutId id="2147483702" r:id="rId10"/>
    <p:sldLayoutId id="2147483678" r:id="rId11"/>
    <p:sldLayoutId id="2147483706" r:id="rId12"/>
    <p:sldLayoutId id="2147483674" r:id="rId13"/>
    <p:sldLayoutId id="2147483705" r:id="rId14"/>
    <p:sldLayoutId id="2147483679" r:id="rId15"/>
    <p:sldLayoutId id="2147483681" r:id="rId16"/>
    <p:sldLayoutId id="2147483683" r:id="rId17"/>
    <p:sldLayoutId id="2147483680" r:id="rId18"/>
    <p:sldLayoutId id="2147483682" r:id="rId19"/>
    <p:sldLayoutId id="2147483686" r:id="rId20"/>
    <p:sldLayoutId id="2147483676" r:id="rId21"/>
    <p:sldLayoutId id="2147483695" r:id="rId22"/>
    <p:sldLayoutId id="2147483698" r:id="rId23"/>
    <p:sldLayoutId id="2147483697" r:id="rId24"/>
    <p:sldLayoutId id="2147483704" r:id="rId25"/>
    <p:sldLayoutId id="2147483690" r:id="rId26"/>
    <p:sldLayoutId id="2147483691" r:id="rId27"/>
    <p:sldLayoutId id="2147483699" r:id="rId28"/>
    <p:sldLayoutId id="2147483661" r:id="rId29"/>
    <p:sldLayoutId id="2147483709" r:id="rId3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Clr>
          <a:srgbClr val="641C2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4863" indent="-34766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8888" indent="-344488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03388" indent="-331788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55825" indent="-327025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eReo.MaoriGroup@education.govt.nz?subject=Tautoko%20R&#257;%20Kaiako%202%20-%20Te%20Whakahou%20i%20te%20Reo%20M&#257;ori" TargetMode="External"/><Relationship Id="rId2" Type="http://schemas.openxmlformats.org/officeDocument/2006/relationships/hyperlink" Target="https://kauwhatareo.govt.nz/mi/kaupapa/te-whakahou-i-te-marautanga-o-aotearoa/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player.vimeo.com/video/811841617?h=128126287b&amp;amp;app_id=12296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Qhc93asfjQo?feature=oembed" TargetMode="Externa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861" y="2413043"/>
            <a:ext cx="7315200" cy="779126"/>
          </a:xfrm>
        </p:spPr>
        <p:txBody>
          <a:bodyPr/>
          <a:lstStyle/>
          <a:p>
            <a:r>
              <a:rPr lang="en-NZ">
                <a:latin typeface="Poppins" panose="00000500000000000000" pitchFamily="2" charset="0"/>
                <a:cs typeface="Poppins" panose="00000500000000000000" pitchFamily="2" charset="0"/>
              </a:rPr>
              <a:t>Tautoko Rā Kaiako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861" y="4634632"/>
            <a:ext cx="6858000" cy="4305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NZ" sz="2000">
                <a:latin typeface="Poppins" panose="00000500000000000000" pitchFamily="2" charset="0"/>
                <a:cs typeface="Poppins" panose="00000500000000000000" pitchFamily="2" charset="0"/>
              </a:rPr>
              <a:t>Tua Rua : Whiringa-ā-rangi 2023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21861" y="3192169"/>
            <a:ext cx="7157726" cy="7605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NZ" sz="2400">
                <a:latin typeface="Poppins" panose="00000500000000000000" pitchFamily="2" charset="0"/>
                <a:cs typeface="Poppins" panose="00000500000000000000" pitchFamily="2" charset="0"/>
              </a:rPr>
              <a:t>Te Whakahou i Te Marautanga o Aotearoa</a:t>
            </a:r>
          </a:p>
        </p:txBody>
      </p:sp>
    </p:spTree>
    <p:extLst>
      <p:ext uri="{BB962C8B-B14F-4D97-AF65-F5344CB8AC3E}">
        <p14:creationId xmlns:p14="http://schemas.microsoft.com/office/powerpoint/2010/main" val="3612489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17BEFA9-5B13-2B49-FA7F-7132FD0AC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22151"/>
          <a:stretch/>
        </p:blipFill>
        <p:spPr>
          <a:xfrm>
            <a:off x="0" y="-35925"/>
            <a:ext cx="12273280" cy="6929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C7DD4-8AA5-E1FF-E291-8032C19845DC}"/>
              </a:ext>
            </a:extLst>
          </p:cNvPr>
          <p:cNvSpPr txBox="1"/>
          <p:nvPr/>
        </p:nvSpPr>
        <p:spPr>
          <a:xfrm>
            <a:off x="195433" y="4221380"/>
            <a:ext cx="315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5951A-E2FB-BEAC-14A6-02B770C299A6}"/>
              </a:ext>
            </a:extLst>
          </p:cNvPr>
          <p:cNvSpPr/>
          <p:nvPr/>
        </p:nvSpPr>
        <p:spPr>
          <a:xfrm>
            <a:off x="162251" y="4994505"/>
            <a:ext cx="3154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AEBDA-458F-794E-EF80-C85C534346C4}"/>
              </a:ext>
            </a:extLst>
          </p:cNvPr>
          <p:cNvSpPr txBox="1"/>
          <p:nvPr/>
        </p:nvSpPr>
        <p:spPr>
          <a:xfrm>
            <a:off x="8869265" y="4224523"/>
            <a:ext cx="31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32F5D-48DB-F5B5-124B-7DB0F0A7A3E1}"/>
              </a:ext>
            </a:extLst>
          </p:cNvPr>
          <p:cNvSpPr txBox="1"/>
          <p:nvPr/>
        </p:nvSpPr>
        <p:spPr>
          <a:xfrm>
            <a:off x="5121419" y="432795"/>
            <a:ext cx="6860699" cy="59924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sz="1600" dirty="0">
                <a:latin typeface="Poppins"/>
                <a:cs typeface="Calibri"/>
              </a:rPr>
              <a:t>Te Mokopuna hei tangata is one of the four Pou Matua from Te Tīrewa Marautanga. </a:t>
            </a:r>
            <a:endParaRPr lang="en-NZ" sz="1600" b="1" dirty="0">
              <a:latin typeface="Poppins"/>
              <a:cs typeface="Poppins"/>
            </a:endParaRPr>
          </a:p>
          <a:p>
            <a:endParaRPr lang="en-NZ" sz="1600" dirty="0">
              <a:latin typeface="Poppi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en-NZ" sz="1600" dirty="0">
                <a:latin typeface="Poppins"/>
                <a:ea typeface="Times New Roman" panose="02020603050405020304" pitchFamily="18" charset="0"/>
                <a:cs typeface="Times New Roman"/>
              </a:rPr>
              <a:t>This Pou Matua refers to the mokopuna as:</a:t>
            </a:r>
          </a:p>
          <a:p>
            <a:pPr marL="285750" lvl="1" indent="-285750">
              <a:spcAft>
                <a:spcPts val="500"/>
              </a:spcAft>
              <a:buFont typeface="Arial" panose="05050102010706020507" pitchFamily="18" charset="2"/>
              <a:buChar char="•"/>
            </a:pPr>
            <a:r>
              <a:rPr lang="en-NZ" sz="1600" dirty="0">
                <a:latin typeface="Poppins"/>
                <a:cs typeface="Times New Roman"/>
              </a:rPr>
              <a:t>a thinking and caring human being</a:t>
            </a:r>
          </a:p>
          <a:p>
            <a:pPr marL="285750" lvl="1" indent="-285750">
              <a:spcAft>
                <a:spcPts val="500"/>
              </a:spcAft>
              <a:buFont typeface="Arial" panose="05050102010706020507" pitchFamily="18" charset="2"/>
              <a:buChar char="•"/>
            </a:pPr>
            <a:r>
              <a:rPr lang="en-NZ" sz="1600" dirty="0">
                <a:latin typeface="Poppins"/>
                <a:cs typeface="Times New Roman"/>
              </a:rPr>
              <a:t>socially confident and emotionally aware</a:t>
            </a:r>
          </a:p>
          <a:p>
            <a:pPr marL="285750" lvl="1" indent="-285750">
              <a:spcAft>
                <a:spcPts val="500"/>
              </a:spcAft>
              <a:buFont typeface="Arial" panose="05050102010706020507" pitchFamily="18" charset="2"/>
              <a:buChar char="•"/>
            </a:pPr>
            <a:r>
              <a:rPr lang="en-NZ" sz="1600" dirty="0">
                <a:latin typeface="Poppins"/>
                <a:cs typeface="Times New Roman"/>
              </a:rPr>
              <a:t>healthy in mind, body, and spirit guided by </a:t>
            </a:r>
          </a:p>
          <a:p>
            <a:pPr marL="285750" lvl="1" indent="-285750">
              <a:spcAft>
                <a:spcPts val="500"/>
              </a:spcAft>
              <a:buFont typeface="Arial" panose="05050102010706020507" pitchFamily="18" charset="2"/>
              <a:buChar char="•"/>
            </a:pPr>
            <a:r>
              <a:rPr lang="en-NZ" sz="1600" dirty="0">
                <a:latin typeface="Poppins"/>
                <a:cs typeface="Times New Roman"/>
              </a:rPr>
              <a:t>values and attitudes that enable </a:t>
            </a:r>
            <a:endParaRPr lang="en-NZ" sz="1600" dirty="0">
              <a:latin typeface="Poppins"/>
              <a:cs typeface="Times New Roman" panose="02020603050405020304" pitchFamily="18" charset="0"/>
            </a:endParaRPr>
          </a:p>
          <a:p>
            <a:pPr marL="1028700" lvl="3" indent="-34290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en-NZ" sz="1600" dirty="0">
                <a:latin typeface="Poppins"/>
                <a:cs typeface="Times New Roman"/>
              </a:rPr>
              <a:t>positive participation in the world and </a:t>
            </a:r>
            <a:endParaRPr lang="en-NZ" sz="1600" dirty="0">
              <a:latin typeface="Poppins"/>
              <a:cs typeface="Times New Roman" panose="02020603050405020304" pitchFamily="18" charset="0"/>
            </a:endParaRPr>
          </a:p>
          <a:p>
            <a:pPr marL="1028700" lvl="3" indent="-34290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en-NZ" sz="1600" dirty="0">
                <a:latin typeface="Poppins"/>
                <a:cs typeface="Times New Roman"/>
              </a:rPr>
              <a:t>respectful engagement with others. </a:t>
            </a:r>
            <a:endParaRPr lang="en-NZ" sz="1600" dirty="0">
              <a:latin typeface="Poppins"/>
              <a:cs typeface="Times New Roman" panose="02020603050405020304" pitchFamily="18" charset="0"/>
            </a:endParaRPr>
          </a:p>
          <a:p>
            <a:endParaRPr lang="en-NZ" sz="1600" b="1" dirty="0">
              <a:latin typeface="Poppins"/>
              <a:cs typeface="Calibri"/>
            </a:endParaRPr>
          </a:p>
          <a:p>
            <a:r>
              <a:rPr lang="en-NZ" sz="1600" b="1" dirty="0">
                <a:latin typeface="Poppins"/>
                <a:cs typeface="Calibri"/>
              </a:rPr>
              <a:t>Hei wānanga:</a:t>
            </a:r>
            <a:endParaRPr lang="en-NZ" sz="1600" dirty="0">
              <a:latin typeface="Poppins"/>
              <a:cs typeface="Arial" panose="020B0604020202020204"/>
            </a:endParaRP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en-NZ" sz="1600" dirty="0">
                <a:latin typeface="Poppins"/>
                <a:cs typeface="Calibri"/>
              </a:rPr>
              <a:t>How do you define each of these capabilities within your kura?</a:t>
            </a: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en-NZ" sz="1600" dirty="0">
                <a:latin typeface="Poppins"/>
                <a:cs typeface="Calibri"/>
              </a:rPr>
              <a:t>How do you recognise and monitor these capabilities from mokopuna during learning experiences?</a:t>
            </a: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en-NZ" sz="1600" dirty="0">
                <a:latin typeface="Poppins"/>
                <a:cs typeface="Calibri"/>
              </a:rPr>
              <a:t>How do we support the mokopuna to progress their learning?</a:t>
            </a: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latin typeface="Poppins"/>
                <a:cs typeface="Calibri"/>
              </a:rPr>
              <a:t>What are the mokopuna skills, knowledge  and actions you would see in this Pou? </a:t>
            </a:r>
            <a:endParaRPr lang="en-NZ" sz="1600" dirty="0">
              <a:latin typeface="Poppins"/>
              <a:cs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0D8CD-C68F-5117-4515-3C647E6A6078}"/>
              </a:ext>
            </a:extLst>
          </p:cNvPr>
          <p:cNvSpPr txBox="1"/>
          <p:nvPr/>
        </p:nvSpPr>
        <p:spPr>
          <a:xfrm>
            <a:off x="241896" y="4279097"/>
            <a:ext cx="463762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Arial"/>
              </a:rPr>
              <a:t>Kia puāwai ngā tini mata o te pūmanawa tāngata</a:t>
            </a:r>
            <a:endParaRPr lang="en-US" sz="32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4D434-DD5D-86C1-7465-0EDC06B2BD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" b="98276" l="570" r="96388">
                        <a14:foregroundMark x1="19392" y1="20690" x2="35171" y2="13602"/>
                        <a14:foregroundMark x1="35171" y1="13602" x2="42776" y2="13027"/>
                        <a14:foregroundMark x1="42776" y1="13027" x2="48479" y2="17816"/>
                        <a14:foregroundMark x1="48479" y1="17816" x2="46008" y2="24904"/>
                        <a14:foregroundMark x1="46008" y1="24904" x2="34411" y2="24330"/>
                        <a14:foregroundMark x1="34411" y1="24330" x2="24905" y2="26628"/>
                        <a14:foregroundMark x1="24905" y1="26628" x2="19202" y2="31418"/>
                        <a14:foregroundMark x1="19202" y1="31418" x2="14068" y2="42720"/>
                        <a14:foregroundMark x1="14068" y1="42720" x2="14829" y2="53257"/>
                        <a14:foregroundMark x1="14829" y1="53257" x2="12738" y2="61877"/>
                        <a14:foregroundMark x1="12738" y1="61877" x2="14068" y2="68966"/>
                        <a14:foregroundMark x1="14068" y1="68966" x2="20722" y2="75862"/>
                        <a14:foregroundMark x1="20722" y1="75862" x2="29278" y2="79502"/>
                        <a14:foregroundMark x1="29278" y1="79502" x2="46578" y2="81418"/>
                        <a14:foregroundMark x1="46578" y1="81418" x2="68251" y2="77011"/>
                        <a14:foregroundMark x1="68251" y1="77011" x2="84411" y2="65709"/>
                        <a14:foregroundMark x1="84411" y1="65709" x2="86692" y2="41379"/>
                        <a14:foregroundMark x1="86692" y1="41379" x2="85171" y2="32759"/>
                        <a14:foregroundMark x1="85171" y1="32759" x2="79848" y2="26054"/>
                        <a14:foregroundMark x1="79848" y1="26054" x2="73764" y2="21456"/>
                        <a14:foregroundMark x1="73764" y1="21456" x2="54753" y2="18199"/>
                        <a14:foregroundMark x1="54753" y1="18199" x2="42966" y2="18774"/>
                        <a14:foregroundMark x1="65399" y1="18199" x2="43536" y2="8812"/>
                        <a14:foregroundMark x1="43536" y1="8812" x2="34030" y2="9579"/>
                        <a14:foregroundMark x1="34030" y1="9579" x2="26236" y2="13793"/>
                        <a14:foregroundMark x1="26236" y1="13793" x2="14259" y2="27395"/>
                        <a14:foregroundMark x1="14259" y1="27395" x2="7795" y2="45211"/>
                        <a14:foregroundMark x1="7795" y1="45211" x2="8555" y2="61877"/>
                        <a14:foregroundMark x1="8555" y1="61877" x2="11217" y2="70498"/>
                        <a14:foregroundMark x1="11217" y1="70498" x2="21293" y2="83908"/>
                        <a14:foregroundMark x1="21293" y1="83908" x2="45057" y2="90996"/>
                        <a14:foregroundMark x1="45057" y1="90996" x2="63118" y2="89080"/>
                        <a14:foregroundMark x1="63118" y1="89080" x2="70722" y2="85824"/>
                        <a14:foregroundMark x1="70722" y1="85824" x2="80038" y2="77203"/>
                        <a14:foregroundMark x1="80038" y1="77203" x2="87833" y2="60536"/>
                        <a14:foregroundMark x1="87833" y1="60536" x2="89544" y2="39272"/>
                        <a14:foregroundMark x1="89544" y1="39272" x2="85171" y2="22605"/>
                        <a14:foregroundMark x1="85171" y1="22605" x2="50760" y2="8621"/>
                        <a14:foregroundMark x1="50760" y1="8621" x2="43536" y2="7854"/>
                        <a14:foregroundMark x1="43536" y1="7854" x2="39734" y2="8621"/>
                        <a14:foregroundMark x1="69011" y1="9195" x2="55323" y2="5939"/>
                        <a14:foregroundMark x1="64068" y1="6322" x2="37072" y2="4406"/>
                        <a14:foregroundMark x1="37072" y1="4406" x2="21293" y2="11877"/>
                        <a14:foregroundMark x1="21293" y1="11877" x2="14259" y2="17050"/>
                        <a14:foregroundMark x1="14259" y1="17050" x2="5703" y2="31034"/>
                        <a14:foregroundMark x1="5703" y1="31034" x2="2471" y2="45785"/>
                        <a14:foregroundMark x1="2471" y1="45785" x2="5323" y2="54406"/>
                        <a14:foregroundMark x1="5323" y1="54406" x2="8745" y2="59195"/>
                        <a14:foregroundMark x1="2852" y1="57854" x2="1521" y2="49808"/>
                        <a14:foregroundMark x1="1521" y1="49808" x2="2281" y2="41188"/>
                        <a14:foregroundMark x1="2281" y1="41188" x2="4183" y2="38314"/>
                        <a14:foregroundMark x1="1521" y1="45977" x2="1901" y2="60536"/>
                        <a14:foregroundMark x1="1901" y1="60536" x2="4753" y2="63793"/>
                        <a14:foregroundMark x1="37452" y1="3257" x2="44867" y2="3257"/>
                        <a14:foregroundMark x1="44867" y1="3257" x2="53232" y2="2682"/>
                        <a14:foregroundMark x1="53232" y1="2682" x2="61977" y2="4789"/>
                        <a14:foregroundMark x1="61977" y1="4789" x2="69392" y2="9770"/>
                        <a14:foregroundMark x1="90114" y1="29310" x2="94867" y2="45594"/>
                        <a14:foregroundMark x1="94867" y1="45594" x2="94487" y2="61877"/>
                        <a14:foregroundMark x1="94487" y1="61877" x2="91445" y2="68966"/>
                        <a14:foregroundMark x1="91445" y1="68966" x2="76806" y2="86973"/>
                        <a14:foregroundMark x1="76806" y1="86973" x2="54563" y2="95211"/>
                        <a14:foregroundMark x1="54563" y1="95211" x2="37643" y2="94444"/>
                        <a14:foregroundMark x1="37643" y1="94444" x2="29278" y2="91954"/>
                        <a14:foregroundMark x1="29278" y1="91954" x2="22624" y2="87548"/>
                        <a14:foregroundMark x1="22624" y1="87548" x2="19392" y2="80843"/>
                        <a14:foregroundMark x1="19392" y1="80843" x2="18441" y2="73755"/>
                        <a14:foregroundMark x1="91445" y1="34674" x2="93156" y2="60153"/>
                        <a14:foregroundMark x1="93156" y1="60153" x2="91445" y2="69923"/>
                        <a14:foregroundMark x1="96578" y1="54023" x2="96388" y2="46360"/>
                        <a14:foregroundMark x1="96388" y1="46360" x2="92776" y2="36015"/>
                        <a14:foregroundMark x1="30038" y1="95019" x2="44487" y2="98851"/>
                        <a14:foregroundMark x1="44487" y1="98851" x2="54183" y2="98851"/>
                        <a14:foregroundMark x1="54183" y1="98851" x2="61217" y2="97510"/>
                        <a14:foregroundMark x1="61217" y1="97510" x2="68631" y2="93678"/>
                        <a14:foregroundMark x1="68631" y1="93678" x2="29468" y2="94636"/>
                        <a14:foregroundMark x1="40875" y1="97318" x2="48099" y2="99234"/>
                        <a14:foregroundMark x1="48099" y1="99234" x2="55323" y2="97701"/>
                        <a14:foregroundMark x1="55323" y1="97701" x2="39924" y2="98467"/>
                        <a14:foregroundMark x1="45673" y1="1168" x2="48859" y2="766"/>
                        <a14:foregroundMark x1="39734" y1="1916" x2="41680" y2="1671"/>
                        <a14:foregroundMark x1="48859" y1="766" x2="45797" y2="965"/>
                        <a14:foregroundMark x1="2471" y1="44828" x2="1141" y2="48851"/>
                        <a14:foregroundMark x1="570" y1="58812" x2="1521" y2="58812"/>
                        <a14:backgroundMark x1="20722" y1="4981" x2="11027" y2="11303"/>
                        <a14:backgroundMark x1="11027" y1="11303" x2="3042" y2="24904"/>
                        <a14:backgroundMark x1="3042" y1="24904" x2="1521" y2="16667"/>
                        <a14:backgroundMark x1="1521" y1="16667" x2="3992" y2="1149"/>
                        <a14:backgroundMark x1="3992" y1="1149" x2="11977" y2="4215"/>
                        <a14:backgroundMark x1="11977" y1="4215" x2="21863" y2="4598"/>
                        <a14:backgroundMark x1="35932" y1="766" x2="14449" y2="7471"/>
                        <a14:backgroundMark x1="14449" y1="7471" x2="2091" y2="28161"/>
                        <a14:backgroundMark x1="1275" y1="64722" x2="1141" y2="70690"/>
                        <a14:backgroundMark x1="1368" y1="60551" x2="1360" y2="60931"/>
                        <a14:backgroundMark x1="2091" y1="28161" x2="1985" y2="32893"/>
                        <a14:backgroundMark x1="1141" y1="70690" x2="3042" y2="78544"/>
                        <a14:backgroundMark x1="3042" y1="78544" x2="12167" y2="91571"/>
                        <a14:backgroundMark x1="12167" y1="91571" x2="27757" y2="99042"/>
                        <a14:backgroundMark x1="27757" y1="99042" x2="35741" y2="99808"/>
                        <a14:backgroundMark x1="61982" y1="99307" x2="65779" y2="99234"/>
                        <a14:backgroundMark x1="35741" y1="99808" x2="36320" y2="99797"/>
                        <a14:backgroundMark x1="65779" y1="99234" x2="81369" y2="92146"/>
                        <a14:backgroundMark x1="81369" y1="92146" x2="92586" y2="78544"/>
                        <a14:backgroundMark x1="97793" y1="58779" x2="98289" y2="56897"/>
                        <a14:backgroundMark x1="96733" y1="62802" x2="96961" y2="61936"/>
                        <a14:backgroundMark x1="94706" y1="70497" x2="95335" y2="68109"/>
                        <a14:backgroundMark x1="92586" y1="78544" x2="94473" y2="71382"/>
                        <a14:backgroundMark x1="98289" y1="56897" x2="99620" y2="27778"/>
                        <a14:backgroundMark x1="99620" y1="27778" x2="85361" y2="7663"/>
                        <a14:backgroundMark x1="85361" y1="7663" x2="69962" y2="1533"/>
                        <a14:backgroundMark x1="69962" y1="1533" x2="62548" y2="0"/>
                        <a14:backgroundMark x1="42586" y1="192" x2="46388" y2="0"/>
                        <a14:backgroundMark x1="56274" y1="192" x2="54183" y2="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5" t="510" r="1354" b="843"/>
          <a:stretch/>
        </p:blipFill>
        <p:spPr>
          <a:xfrm>
            <a:off x="779376" y="778041"/>
            <a:ext cx="3185795" cy="3051810"/>
          </a:xfrm>
          <a:prstGeom prst="rect">
            <a:avLst/>
          </a:prstGeom>
        </p:spPr>
      </p:pic>
      <p:pic>
        <p:nvPicPr>
          <p:cNvPr id="3074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0AA8652-444A-619D-BEAD-8CAA7FFC7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16" y="2636684"/>
            <a:ext cx="21336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8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ACBF2E4-41B9-BC79-4D1D-EA86640B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544892"/>
            <a:ext cx="9567154" cy="734702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4</a:t>
            </a:r>
            <a:endParaRPr lang="en-NZ" sz="6000" b="0">
              <a:latin typeface="Poppins"/>
              <a:cs typeface="Poppi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01" y="2761488"/>
            <a:ext cx="10687104" cy="357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latin typeface="Poppins"/>
                <a:cs typeface="Calibri Light"/>
              </a:rPr>
              <a:t>Te Mokopuna Hei Puna Kōrero</a:t>
            </a:r>
          </a:p>
          <a:p>
            <a:endParaRPr lang="en-US" sz="1050">
              <a:latin typeface="Poppins"/>
              <a:cs typeface="Calibri Light"/>
            </a:endParaRPr>
          </a:p>
          <a:p>
            <a:r>
              <a:rPr lang="en-US" sz="3600">
                <a:latin typeface="Poppins"/>
                <a:cs typeface="Calibri Light"/>
              </a:rPr>
              <a:t>Read the description of this Pou Matua and work through the wānanga suggestions.</a:t>
            </a:r>
            <a:endParaRPr lang="en-US" sz="4400">
              <a:latin typeface="Calibri Light"/>
              <a:cs typeface="Calibri Light"/>
            </a:endParaRPr>
          </a:p>
          <a:p>
            <a:endParaRPr lang="en-US" sz="4400">
              <a:latin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11</a:t>
            </a:fld>
            <a:endParaRPr lang="en-NZ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004FF0B6-73B1-0DC7-F27E-E784CDD3B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93" l="6772" r="92716">
                        <a14:foregroundMark x1="30527" y1="38037" x2="28294" y2="31152"/>
                        <a14:foregroundMark x1="28294" y1="31152" x2="31113" y2="23779"/>
                        <a14:foregroundMark x1="31113" y1="23779" x2="28404" y2="16211"/>
                        <a14:foregroundMark x1="28404" y1="16211" x2="17094" y2="14063"/>
                        <a14:foregroundMark x1="17094" y1="14063" x2="11310" y2="16553"/>
                        <a14:foregroundMark x1="11310" y1="16553" x2="7796" y2="21973"/>
                        <a14:foregroundMark x1="7796" y1="21973" x2="6772" y2="29443"/>
                        <a14:foregroundMark x1="6772" y1="29443" x2="12189" y2="34814"/>
                        <a14:foregroundMark x1="12189" y1="34814" x2="24268" y2="38574"/>
                        <a14:foregroundMark x1="24268" y1="38574" x2="30124" y2="38574"/>
                        <a14:foregroundMark x1="58785" y1="38232" x2="61933" y2="15479"/>
                        <a14:foregroundMark x1="61933" y1="15479" x2="66837" y2="12158"/>
                        <a14:foregroundMark x1="66837" y1="12158" x2="72548" y2="11230"/>
                        <a14:foregroundMark x1="72548" y1="11230" x2="77672" y2="12500"/>
                        <a14:foregroundMark x1="77672" y1="12500" x2="79649" y2="20459"/>
                        <a14:foregroundMark x1="79649" y1="20459" x2="78184" y2="27881"/>
                        <a14:foregroundMark x1="78184" y1="27881" x2="59078" y2="37891"/>
                        <a14:foregroundMark x1="62518" y1="20459" x2="70571" y2="22021"/>
                        <a14:foregroundMark x1="70571" y1="22021" x2="70534" y2="20801"/>
                        <a14:foregroundMark x1="36676" y1="61670" x2="17533" y2="64551"/>
                        <a14:foregroundMark x1="17533" y1="64551" x2="12628" y2="67188"/>
                        <a14:foregroundMark x1="12628" y1="67188" x2="10469" y2="73828"/>
                        <a14:foregroundMark x1="10469" y1="73828" x2="14165" y2="80029"/>
                        <a14:foregroundMark x1="14165" y1="80029" x2="18851" y2="84082"/>
                        <a14:foregroundMark x1="18851" y1="84082" x2="24012" y2="82861"/>
                        <a14:foregroundMark x1="24012" y1="82861" x2="29539" y2="79199"/>
                        <a14:foregroundMark x1="29539" y1="79199" x2="31406" y2="64551"/>
                        <a14:foregroundMark x1="31406" y1="64551" x2="34810" y2="61865"/>
                        <a14:foregroundMark x1="67606" y1="64551" x2="72511" y2="61230"/>
                        <a14:foregroundMark x1="72511" y1="61230" x2="84627" y2="63184"/>
                        <a14:foregroundMark x1="84627" y1="63184" x2="88653" y2="68262"/>
                        <a14:foregroundMark x1="88653" y1="68262" x2="90264" y2="76025"/>
                        <a14:foregroundMark x1="90264" y1="76025" x2="87116" y2="82813"/>
                        <a14:foregroundMark x1="87116" y1="82813" x2="80747" y2="84814"/>
                        <a14:foregroundMark x1="80747" y1="84814" x2="74597" y2="84033"/>
                        <a14:foregroundMark x1="74597" y1="84033" x2="72291" y2="77441"/>
                        <a14:foregroundMark x1="72291" y1="77441" x2="72401" y2="70117"/>
                        <a14:foregroundMark x1="72401" y1="70117" x2="68375" y2="64355"/>
                        <a14:foregroundMark x1="90922" y1="63818" x2="93192" y2="70459"/>
                        <a14:foregroundMark x1="93192" y1="70459" x2="92716" y2="77930"/>
                        <a14:foregroundMark x1="92716" y1="77930" x2="86713" y2="80176"/>
                        <a14:foregroundMark x1="86713" y1="80176" x2="86384" y2="79443"/>
                        <a14:foregroundMark x1="86237" y1="76807" x2="81223" y2="79199"/>
                        <a14:foregroundMark x1="81223" y1="79199" x2="86127" y2="76807"/>
                        <a14:foregroundMark x1="86127" y1="76807" x2="84517" y2="80518"/>
                        <a14:backgroundMark x1="8163" y1="6592" x2="4539" y2="11719"/>
                        <a14:backgroundMark x1="4539" y1="11719" x2="2123" y2="18506"/>
                        <a14:backgroundMark x1="2123" y1="18506" x2="2013" y2="34814"/>
                        <a14:backgroundMark x1="2013" y1="34814" x2="6918" y2="42139"/>
                        <a14:backgroundMark x1="6918" y1="42139" x2="26354" y2="46338"/>
                        <a14:backgroundMark x1="26354" y1="46338" x2="33785" y2="44287"/>
                        <a14:backgroundMark x1="33785" y1="44287" x2="38982" y2="37061"/>
                        <a14:backgroundMark x1="38982" y1="37061" x2="41069" y2="18945"/>
                        <a14:backgroundMark x1="41069" y1="18945" x2="39678" y2="11963"/>
                        <a14:backgroundMark x1="39678" y1="11963" x2="34114" y2="7764"/>
                        <a14:backgroundMark x1="34114" y1="7764" x2="9736" y2="6055"/>
                        <a14:backgroundMark x1="9736" y1="6055" x2="7613" y2="7129"/>
                        <a14:backgroundMark x1="6149" y1="9082" x2="2013" y2="23926"/>
                        <a14:backgroundMark x1="2013" y1="23926" x2="3770" y2="7764"/>
                        <a14:backgroundMark x1="3770" y1="7764" x2="1318" y2="16162"/>
                        <a14:backgroundMark x1="1318" y1="16162" x2="1208" y2="3711"/>
                        <a14:backgroundMark x1="1208" y1="3711" x2="549" y2="18506"/>
                        <a14:backgroundMark x1="549" y1="18506" x2="3807" y2="10352"/>
                        <a14:backgroundMark x1="3807" y1="10352" x2="25293" y2="6299"/>
                        <a14:backgroundMark x1="25293" y1="6299" x2="12482" y2="7275"/>
                        <a14:backgroundMark x1="12482" y1="7275" x2="38580" y2="1904"/>
                        <a14:backgroundMark x1="38580" y1="1904" x2="2086" y2="3174"/>
                        <a14:backgroundMark x1="2086" y1="3174" x2="24707" y2="684"/>
                        <a14:backgroundMark x1="24707" y1="684" x2="14458" y2="488"/>
                        <a14:backgroundMark x1="14458" y1="488" x2="21742" y2="195"/>
                        <a14:backgroundMark x1="21742" y1="195" x2="36310" y2="195"/>
                        <a14:backgroundMark x1="36310" y1="195" x2="56369" y2="98"/>
                        <a14:backgroundMark x1="56369" y1="98" x2="36127" y2="2539"/>
                        <a14:backgroundMark x1="36127" y1="2539" x2="37518" y2="11328"/>
                        <a14:backgroundMark x1="37518" y1="11328" x2="36420" y2="879"/>
                        <a14:backgroundMark x1="36420" y1="879" x2="38287" y2="34766"/>
                        <a14:backgroundMark x1="38287" y1="34766" x2="38690" y2="12939"/>
                        <a14:backgroundMark x1="38690" y1="12939" x2="38690" y2="39063"/>
                        <a14:backgroundMark x1="38690" y1="39063" x2="33785" y2="43457"/>
                        <a14:backgroundMark x1="33785" y1="43457" x2="27599" y2="45996"/>
                        <a14:backgroundMark x1="27599" y1="45996" x2="13250" y2="45605"/>
                        <a14:backgroundMark x1="13250" y1="45605" x2="8053" y2="42041"/>
                        <a14:backgroundMark x1="8053" y1="42041" x2="805" y2="28125"/>
                        <a14:backgroundMark x1="805" y1="28125" x2="805" y2="20068"/>
                        <a14:backgroundMark x1="805" y1="20068" x2="183" y2="40430"/>
                        <a14:backgroundMark x1="183" y1="40430" x2="1794" y2="23193"/>
                        <a14:backgroundMark x1="1794" y1="23193" x2="988" y2="66309"/>
                        <a14:backgroundMark x1="988" y1="66309" x2="6003" y2="51660"/>
                        <a14:backgroundMark x1="6003" y1="51660" x2="27160" y2="46484"/>
                        <a14:backgroundMark x1="27160" y1="46484" x2="34444" y2="46777"/>
                        <a14:backgroundMark x1="34444" y1="46777" x2="8455" y2="48340"/>
                        <a14:backgroundMark x1="8455" y1="48340" x2="28001" y2="45508"/>
                        <a14:backgroundMark x1="28001" y1="45508" x2="24158" y2="46387"/>
                      </a14:backgroundRemoval>
                    </a14:imgEffect>
                  </a14:imgLayer>
                </a14:imgProps>
              </a:ext>
            </a:extLst>
          </a:blip>
          <a:srcRect l="1599" t="4800" r="60540" b="52978"/>
          <a:stretch/>
        </p:blipFill>
        <p:spPr>
          <a:xfrm>
            <a:off x="8372726" y="209597"/>
            <a:ext cx="3542626" cy="28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33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17BEFA9-5B13-2B49-FA7F-7132FD0AC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22151"/>
          <a:stretch/>
        </p:blipFill>
        <p:spPr>
          <a:xfrm>
            <a:off x="-40640" y="-35925"/>
            <a:ext cx="12273280" cy="6929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C7DD4-8AA5-E1FF-E291-8032C19845DC}"/>
              </a:ext>
            </a:extLst>
          </p:cNvPr>
          <p:cNvSpPr txBox="1"/>
          <p:nvPr/>
        </p:nvSpPr>
        <p:spPr>
          <a:xfrm>
            <a:off x="195433" y="4221380"/>
            <a:ext cx="315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5951A-E2FB-BEAC-14A6-02B770C299A6}"/>
              </a:ext>
            </a:extLst>
          </p:cNvPr>
          <p:cNvSpPr/>
          <p:nvPr/>
        </p:nvSpPr>
        <p:spPr>
          <a:xfrm>
            <a:off x="162251" y="4994505"/>
            <a:ext cx="3154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AEBDA-458F-794E-EF80-C85C534346C4}"/>
              </a:ext>
            </a:extLst>
          </p:cNvPr>
          <p:cNvSpPr txBox="1"/>
          <p:nvPr/>
        </p:nvSpPr>
        <p:spPr>
          <a:xfrm>
            <a:off x="8869265" y="4224523"/>
            <a:ext cx="31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2E2AF-AE34-DEE9-2598-AB63837CD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" b="98276" l="570" r="96388">
                        <a14:foregroundMark x1="19392" y1="20690" x2="35171" y2="13602"/>
                        <a14:foregroundMark x1="35171" y1="13602" x2="42776" y2="13027"/>
                        <a14:foregroundMark x1="42776" y1="13027" x2="48479" y2="17816"/>
                        <a14:foregroundMark x1="48479" y1="17816" x2="46008" y2="24904"/>
                        <a14:foregroundMark x1="46008" y1="24904" x2="34411" y2="24330"/>
                        <a14:foregroundMark x1="34411" y1="24330" x2="24905" y2="26628"/>
                        <a14:foregroundMark x1="24905" y1="26628" x2="19202" y2="31418"/>
                        <a14:foregroundMark x1="19202" y1="31418" x2="14068" y2="42720"/>
                        <a14:foregroundMark x1="14068" y1="42720" x2="14829" y2="53257"/>
                        <a14:foregroundMark x1="14829" y1="53257" x2="12738" y2="61877"/>
                        <a14:foregroundMark x1="12738" y1="61877" x2="14068" y2="68966"/>
                        <a14:foregroundMark x1="14068" y1="68966" x2="20722" y2="75862"/>
                        <a14:foregroundMark x1="20722" y1="75862" x2="29278" y2="79502"/>
                        <a14:foregroundMark x1="29278" y1="79502" x2="46578" y2="81418"/>
                        <a14:foregroundMark x1="46578" y1="81418" x2="68251" y2="77011"/>
                        <a14:foregroundMark x1="68251" y1="77011" x2="84411" y2="65709"/>
                        <a14:foregroundMark x1="84411" y1="65709" x2="86692" y2="41379"/>
                        <a14:foregroundMark x1="86692" y1="41379" x2="85171" y2="32759"/>
                        <a14:foregroundMark x1="85171" y1="32759" x2="79848" y2="26054"/>
                        <a14:foregroundMark x1="79848" y1="26054" x2="73764" y2="21456"/>
                        <a14:foregroundMark x1="73764" y1="21456" x2="54753" y2="18199"/>
                        <a14:foregroundMark x1="54753" y1="18199" x2="42966" y2="18774"/>
                        <a14:foregroundMark x1="65399" y1="18199" x2="43536" y2="8812"/>
                        <a14:foregroundMark x1="43536" y1="8812" x2="34030" y2="9579"/>
                        <a14:foregroundMark x1="34030" y1="9579" x2="26236" y2="13793"/>
                        <a14:foregroundMark x1="26236" y1="13793" x2="14259" y2="27395"/>
                        <a14:foregroundMark x1="14259" y1="27395" x2="7795" y2="45211"/>
                        <a14:foregroundMark x1="7795" y1="45211" x2="8555" y2="61877"/>
                        <a14:foregroundMark x1="8555" y1="61877" x2="11217" y2="70498"/>
                        <a14:foregroundMark x1="11217" y1="70498" x2="21293" y2="83908"/>
                        <a14:foregroundMark x1="21293" y1="83908" x2="45057" y2="90996"/>
                        <a14:foregroundMark x1="45057" y1="90996" x2="63118" y2="89080"/>
                        <a14:foregroundMark x1="63118" y1="89080" x2="70722" y2="85824"/>
                        <a14:foregroundMark x1="70722" y1="85824" x2="80038" y2="77203"/>
                        <a14:foregroundMark x1="80038" y1="77203" x2="87833" y2="60536"/>
                        <a14:foregroundMark x1="87833" y1="60536" x2="89544" y2="39272"/>
                        <a14:foregroundMark x1="89544" y1="39272" x2="85171" y2="22605"/>
                        <a14:foregroundMark x1="85171" y1="22605" x2="50760" y2="8621"/>
                        <a14:foregroundMark x1="50760" y1="8621" x2="43536" y2="7854"/>
                        <a14:foregroundMark x1="43536" y1="7854" x2="39734" y2="8621"/>
                        <a14:foregroundMark x1="69011" y1="9195" x2="55323" y2="5939"/>
                        <a14:foregroundMark x1="64068" y1="6322" x2="37072" y2="4406"/>
                        <a14:foregroundMark x1="37072" y1="4406" x2="21293" y2="11877"/>
                        <a14:foregroundMark x1="21293" y1="11877" x2="14259" y2="17050"/>
                        <a14:foregroundMark x1="14259" y1="17050" x2="5703" y2="31034"/>
                        <a14:foregroundMark x1="5703" y1="31034" x2="2471" y2="45785"/>
                        <a14:foregroundMark x1="2471" y1="45785" x2="5323" y2="54406"/>
                        <a14:foregroundMark x1="5323" y1="54406" x2="8745" y2="59195"/>
                        <a14:foregroundMark x1="2852" y1="57854" x2="1521" y2="49808"/>
                        <a14:foregroundMark x1="1521" y1="49808" x2="2281" y2="41188"/>
                        <a14:foregroundMark x1="2281" y1="41188" x2="4183" y2="38314"/>
                        <a14:foregroundMark x1="1521" y1="45977" x2="1901" y2="60536"/>
                        <a14:foregroundMark x1="1901" y1="60536" x2="4753" y2="63793"/>
                        <a14:foregroundMark x1="37452" y1="3257" x2="44867" y2="3257"/>
                        <a14:foregroundMark x1="44867" y1="3257" x2="53232" y2="2682"/>
                        <a14:foregroundMark x1="53232" y1="2682" x2="61977" y2="4789"/>
                        <a14:foregroundMark x1="61977" y1="4789" x2="69392" y2="9770"/>
                        <a14:foregroundMark x1="90114" y1="29310" x2="94867" y2="45594"/>
                        <a14:foregroundMark x1="94867" y1="45594" x2="94487" y2="61877"/>
                        <a14:foregroundMark x1="94487" y1="61877" x2="91445" y2="68966"/>
                        <a14:foregroundMark x1="91445" y1="68966" x2="76806" y2="86973"/>
                        <a14:foregroundMark x1="76806" y1="86973" x2="54563" y2="95211"/>
                        <a14:foregroundMark x1="54563" y1="95211" x2="37643" y2="94444"/>
                        <a14:foregroundMark x1="37643" y1="94444" x2="29278" y2="91954"/>
                        <a14:foregroundMark x1="29278" y1="91954" x2="22624" y2="87548"/>
                        <a14:foregroundMark x1="22624" y1="87548" x2="19392" y2="80843"/>
                        <a14:foregroundMark x1="19392" y1="80843" x2="18441" y2="73755"/>
                        <a14:foregroundMark x1="91445" y1="34674" x2="93156" y2="60153"/>
                        <a14:foregroundMark x1="93156" y1="60153" x2="91445" y2="69923"/>
                        <a14:foregroundMark x1="96578" y1="54023" x2="96388" y2="46360"/>
                        <a14:foregroundMark x1="96388" y1="46360" x2="92776" y2="36015"/>
                        <a14:foregroundMark x1="30038" y1="95019" x2="44487" y2="98851"/>
                        <a14:foregroundMark x1="44487" y1="98851" x2="54183" y2="98851"/>
                        <a14:foregroundMark x1="54183" y1="98851" x2="61217" y2="97510"/>
                        <a14:foregroundMark x1="61217" y1="97510" x2="68631" y2="93678"/>
                        <a14:foregroundMark x1="68631" y1="93678" x2="29468" y2="94636"/>
                        <a14:foregroundMark x1="40875" y1="97318" x2="48099" y2="99234"/>
                        <a14:foregroundMark x1="48099" y1="99234" x2="55323" y2="97701"/>
                        <a14:foregroundMark x1="55323" y1="97701" x2="39924" y2="98467"/>
                        <a14:foregroundMark x1="45673" y1="1168" x2="48859" y2="766"/>
                        <a14:foregroundMark x1="39734" y1="1916" x2="41680" y2="1671"/>
                        <a14:foregroundMark x1="48859" y1="766" x2="45797" y2="965"/>
                        <a14:foregroundMark x1="2471" y1="44828" x2="1141" y2="48851"/>
                        <a14:foregroundMark x1="570" y1="58812" x2="1521" y2="58812"/>
                        <a14:backgroundMark x1="20722" y1="4981" x2="11027" y2="11303"/>
                        <a14:backgroundMark x1="11027" y1="11303" x2="3042" y2="24904"/>
                        <a14:backgroundMark x1="3042" y1="24904" x2="1521" y2="16667"/>
                        <a14:backgroundMark x1="1521" y1="16667" x2="3992" y2="1149"/>
                        <a14:backgroundMark x1="3992" y1="1149" x2="11977" y2="4215"/>
                        <a14:backgroundMark x1="11977" y1="4215" x2="21863" y2="4598"/>
                        <a14:backgroundMark x1="35932" y1="766" x2="14449" y2="7471"/>
                        <a14:backgroundMark x1="14449" y1="7471" x2="2091" y2="28161"/>
                        <a14:backgroundMark x1="1275" y1="64722" x2="1141" y2="70690"/>
                        <a14:backgroundMark x1="1368" y1="60551" x2="1360" y2="60931"/>
                        <a14:backgroundMark x1="2091" y1="28161" x2="1985" y2="32893"/>
                        <a14:backgroundMark x1="1141" y1="70690" x2="3042" y2="78544"/>
                        <a14:backgroundMark x1="3042" y1="78544" x2="12167" y2="91571"/>
                        <a14:backgroundMark x1="12167" y1="91571" x2="27757" y2="99042"/>
                        <a14:backgroundMark x1="27757" y1="99042" x2="35741" y2="99808"/>
                        <a14:backgroundMark x1="61982" y1="99307" x2="65779" y2="99234"/>
                        <a14:backgroundMark x1="35741" y1="99808" x2="36320" y2="99797"/>
                        <a14:backgroundMark x1="65779" y1="99234" x2="81369" y2="92146"/>
                        <a14:backgroundMark x1="81369" y1="92146" x2="92586" y2="78544"/>
                        <a14:backgroundMark x1="97793" y1="58779" x2="98289" y2="56897"/>
                        <a14:backgroundMark x1="96733" y1="62802" x2="96961" y2="61936"/>
                        <a14:backgroundMark x1="94706" y1="70497" x2="95335" y2="68109"/>
                        <a14:backgroundMark x1="92586" y1="78544" x2="94473" y2="71382"/>
                        <a14:backgroundMark x1="98289" y1="56897" x2="99620" y2="27778"/>
                        <a14:backgroundMark x1="99620" y1="27778" x2="85361" y2="7663"/>
                        <a14:backgroundMark x1="85361" y1="7663" x2="69962" y2="1533"/>
                        <a14:backgroundMark x1="69962" y1="1533" x2="62548" y2="0"/>
                        <a14:backgroundMark x1="42586" y1="192" x2="46388" y2="0"/>
                        <a14:backgroundMark x1="56274" y1="192" x2="54183" y2="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5" t="510" r="1354" b="843"/>
          <a:stretch/>
        </p:blipFill>
        <p:spPr>
          <a:xfrm>
            <a:off x="947051" y="857542"/>
            <a:ext cx="3186301" cy="3052211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65750654-4C5E-1EE1-0D50-D8BBD650BB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893" l="6772" r="92716">
                        <a14:foregroundMark x1="30527" y1="38037" x2="28294" y2="31152"/>
                        <a14:foregroundMark x1="28294" y1="31152" x2="31113" y2="23779"/>
                        <a14:foregroundMark x1="31113" y1="23779" x2="28404" y2="16211"/>
                        <a14:foregroundMark x1="28404" y1="16211" x2="17094" y2="14063"/>
                        <a14:foregroundMark x1="17094" y1="14063" x2="11310" y2="16553"/>
                        <a14:foregroundMark x1="11310" y1="16553" x2="7796" y2="21973"/>
                        <a14:foregroundMark x1="7796" y1="21973" x2="6772" y2="29443"/>
                        <a14:foregroundMark x1="6772" y1="29443" x2="12189" y2="34814"/>
                        <a14:foregroundMark x1="12189" y1="34814" x2="24268" y2="38574"/>
                        <a14:foregroundMark x1="24268" y1="38574" x2="30124" y2="38574"/>
                        <a14:foregroundMark x1="58785" y1="38232" x2="61933" y2="15479"/>
                        <a14:foregroundMark x1="61933" y1="15479" x2="66837" y2="12158"/>
                        <a14:foregroundMark x1="66837" y1="12158" x2="72548" y2="11230"/>
                        <a14:foregroundMark x1="72548" y1="11230" x2="77672" y2="12500"/>
                        <a14:foregroundMark x1="77672" y1="12500" x2="79649" y2="20459"/>
                        <a14:foregroundMark x1="79649" y1="20459" x2="78184" y2="27881"/>
                        <a14:foregroundMark x1="78184" y1="27881" x2="59078" y2="37891"/>
                        <a14:foregroundMark x1="62518" y1="20459" x2="70571" y2="22021"/>
                        <a14:foregroundMark x1="70571" y1="22021" x2="70534" y2="20801"/>
                        <a14:foregroundMark x1="36676" y1="61670" x2="17533" y2="64551"/>
                        <a14:foregroundMark x1="17533" y1="64551" x2="12628" y2="67188"/>
                        <a14:foregroundMark x1="12628" y1="67188" x2="10469" y2="73828"/>
                        <a14:foregroundMark x1="10469" y1="73828" x2="14165" y2="80029"/>
                        <a14:foregroundMark x1="14165" y1="80029" x2="18851" y2="84082"/>
                        <a14:foregroundMark x1="18851" y1="84082" x2="24012" y2="82861"/>
                        <a14:foregroundMark x1="24012" y1="82861" x2="29539" y2="79199"/>
                        <a14:foregroundMark x1="29539" y1="79199" x2="31406" y2="64551"/>
                        <a14:foregroundMark x1="31406" y1="64551" x2="34810" y2="61865"/>
                        <a14:foregroundMark x1="67606" y1="64551" x2="72511" y2="61230"/>
                        <a14:foregroundMark x1="72511" y1="61230" x2="84627" y2="63184"/>
                        <a14:foregroundMark x1="84627" y1="63184" x2="88653" y2="68262"/>
                        <a14:foregroundMark x1="88653" y1="68262" x2="90264" y2="76025"/>
                        <a14:foregroundMark x1="90264" y1="76025" x2="87116" y2="82813"/>
                        <a14:foregroundMark x1="87116" y1="82813" x2="80747" y2="84814"/>
                        <a14:foregroundMark x1="80747" y1="84814" x2="74597" y2="84033"/>
                        <a14:foregroundMark x1="74597" y1="84033" x2="72291" y2="77441"/>
                        <a14:foregroundMark x1="72291" y1="77441" x2="72401" y2="70117"/>
                        <a14:foregroundMark x1="72401" y1="70117" x2="68375" y2="64355"/>
                        <a14:foregroundMark x1="90922" y1="63818" x2="93192" y2="70459"/>
                        <a14:foregroundMark x1="93192" y1="70459" x2="92716" y2="77930"/>
                        <a14:foregroundMark x1="92716" y1="77930" x2="86713" y2="80176"/>
                        <a14:foregroundMark x1="86713" y1="80176" x2="86384" y2="79443"/>
                        <a14:foregroundMark x1="86237" y1="76807" x2="81223" y2="79199"/>
                        <a14:foregroundMark x1="81223" y1="79199" x2="86127" y2="76807"/>
                        <a14:foregroundMark x1="86127" y1="76807" x2="84517" y2="80518"/>
                        <a14:backgroundMark x1="8163" y1="6592" x2="4539" y2="11719"/>
                        <a14:backgroundMark x1="4539" y1="11719" x2="2123" y2="18506"/>
                        <a14:backgroundMark x1="2123" y1="18506" x2="2013" y2="34814"/>
                        <a14:backgroundMark x1="2013" y1="34814" x2="6918" y2="42139"/>
                        <a14:backgroundMark x1="6918" y1="42139" x2="26354" y2="46338"/>
                        <a14:backgroundMark x1="26354" y1="46338" x2="33785" y2="44287"/>
                        <a14:backgroundMark x1="33785" y1="44287" x2="38982" y2="37061"/>
                        <a14:backgroundMark x1="38982" y1="37061" x2="41069" y2="18945"/>
                        <a14:backgroundMark x1="41069" y1="18945" x2="39678" y2="11963"/>
                        <a14:backgroundMark x1="39678" y1="11963" x2="34114" y2="7764"/>
                        <a14:backgroundMark x1="34114" y1="7764" x2="9736" y2="6055"/>
                        <a14:backgroundMark x1="9736" y1="6055" x2="7613" y2="7129"/>
                        <a14:backgroundMark x1="6149" y1="9082" x2="2013" y2="23926"/>
                        <a14:backgroundMark x1="2013" y1="23926" x2="3770" y2="7764"/>
                        <a14:backgroundMark x1="3770" y1="7764" x2="1318" y2="16162"/>
                        <a14:backgroundMark x1="1318" y1="16162" x2="1208" y2="3711"/>
                        <a14:backgroundMark x1="1208" y1="3711" x2="549" y2="18506"/>
                        <a14:backgroundMark x1="549" y1="18506" x2="3807" y2="10352"/>
                        <a14:backgroundMark x1="3807" y1="10352" x2="25293" y2="6299"/>
                        <a14:backgroundMark x1="25293" y1="6299" x2="12482" y2="7275"/>
                        <a14:backgroundMark x1="12482" y1="7275" x2="38580" y2="1904"/>
                        <a14:backgroundMark x1="38580" y1="1904" x2="2086" y2="3174"/>
                        <a14:backgroundMark x1="2086" y1="3174" x2="24707" y2="684"/>
                        <a14:backgroundMark x1="24707" y1="684" x2="14458" y2="488"/>
                        <a14:backgroundMark x1="14458" y1="488" x2="21742" y2="195"/>
                        <a14:backgroundMark x1="21742" y1="195" x2="36310" y2="195"/>
                        <a14:backgroundMark x1="36310" y1="195" x2="56369" y2="98"/>
                        <a14:backgroundMark x1="56369" y1="98" x2="36127" y2="2539"/>
                        <a14:backgroundMark x1="36127" y1="2539" x2="37518" y2="11328"/>
                        <a14:backgroundMark x1="37518" y1="11328" x2="36420" y2="879"/>
                        <a14:backgroundMark x1="36420" y1="879" x2="38287" y2="34766"/>
                        <a14:backgroundMark x1="38287" y1="34766" x2="38690" y2="12939"/>
                        <a14:backgroundMark x1="38690" y1="12939" x2="38690" y2="39063"/>
                        <a14:backgroundMark x1="38690" y1="39063" x2="33785" y2="43457"/>
                        <a14:backgroundMark x1="33785" y1="43457" x2="27599" y2="45996"/>
                        <a14:backgroundMark x1="27599" y1="45996" x2="13250" y2="45605"/>
                        <a14:backgroundMark x1="13250" y1="45605" x2="8053" y2="42041"/>
                        <a14:backgroundMark x1="8053" y1="42041" x2="805" y2="28125"/>
                        <a14:backgroundMark x1="805" y1="28125" x2="805" y2="20068"/>
                        <a14:backgroundMark x1="805" y1="20068" x2="183" y2="40430"/>
                        <a14:backgroundMark x1="183" y1="40430" x2="1794" y2="23193"/>
                        <a14:backgroundMark x1="1794" y1="23193" x2="988" y2="66309"/>
                        <a14:backgroundMark x1="988" y1="66309" x2="6003" y2="51660"/>
                        <a14:backgroundMark x1="6003" y1="51660" x2="27160" y2="46484"/>
                        <a14:backgroundMark x1="27160" y1="46484" x2="34444" y2="46777"/>
                        <a14:backgroundMark x1="34444" y1="46777" x2="8455" y2="48340"/>
                        <a14:backgroundMark x1="8455" y1="48340" x2="28001" y2="45508"/>
                        <a14:backgroundMark x1="28001" y1="45508" x2="24158" y2="46387"/>
                      </a14:backgroundRemoval>
                    </a14:imgEffect>
                  </a14:imgLayer>
                </a14:imgProps>
              </a:ext>
            </a:extLst>
          </a:blip>
          <a:srcRect l="1599" t="4800" r="60540" b="52978"/>
          <a:stretch/>
        </p:blipFill>
        <p:spPr>
          <a:xfrm>
            <a:off x="308047" y="625517"/>
            <a:ext cx="1540611" cy="12358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32F5D-48DB-F5B5-124B-7DB0F0A7A3E1}"/>
              </a:ext>
            </a:extLst>
          </p:cNvPr>
          <p:cNvSpPr txBox="1"/>
          <p:nvPr/>
        </p:nvSpPr>
        <p:spPr>
          <a:xfrm>
            <a:off x="4949517" y="622590"/>
            <a:ext cx="6787230" cy="56128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Te Mokopuna hei puna kōrero is one of the four Pou Matua from Te Tīrewa Marautanga. </a:t>
            </a:r>
          </a:p>
          <a:p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NZ" sz="16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This Pou Matua refers to the mokopuna as: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NZ" sz="16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 proficient communicator, engager, and evaluator of ideas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NZ" sz="16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able to articulate their thoughts, opinions, feelings, and understandings 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NZ" sz="16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confident users of a range of literacies. </a:t>
            </a:r>
          </a:p>
          <a:p>
            <a:endParaRPr lang="en-NZ" sz="16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r>
              <a:rPr lang="en-NZ" sz="1600" b="1" dirty="0">
                <a:latin typeface="Poppins" panose="00000500000000000000" pitchFamily="2" charset="0"/>
                <a:cs typeface="Poppins" panose="00000500000000000000" pitchFamily="2" charset="0"/>
              </a:rPr>
              <a:t>Hei wānanga:</a:t>
            </a:r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How do you define each of these capabilities within your kura?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How do you recognise and monitor these capabilities from mokopuna during learning experiences?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How do we support the mokopuna to progress their learning?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What are the mokopuna skills, knowledge  and actions you would see in this Pou?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0D8CD-C68F-5117-4515-3C647E6A6078}"/>
              </a:ext>
            </a:extLst>
          </p:cNvPr>
          <p:cNvSpPr txBox="1"/>
          <p:nvPr/>
        </p:nvSpPr>
        <p:spPr>
          <a:xfrm>
            <a:off x="135625" y="4318040"/>
            <a:ext cx="4637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Kia matatau te tamaiti ki ngā tini mata o te reo </a:t>
            </a:r>
          </a:p>
        </p:txBody>
      </p:sp>
    </p:spTree>
    <p:extLst>
      <p:ext uri="{BB962C8B-B14F-4D97-AF65-F5344CB8AC3E}">
        <p14:creationId xmlns:p14="http://schemas.microsoft.com/office/powerpoint/2010/main" val="3334254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ACBF2E4-41B9-BC79-4D1D-EA86640B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544892"/>
            <a:ext cx="9567154" cy="734702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5</a:t>
            </a:r>
            <a:endParaRPr lang="en-NZ" sz="6000" b="0">
              <a:latin typeface="Poppins"/>
              <a:cs typeface="Poppi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01" y="2761488"/>
            <a:ext cx="10687104" cy="357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latin typeface="Poppins"/>
                <a:cs typeface="Calibri Light"/>
              </a:rPr>
              <a:t>Te Mokopuna Hei Uri Whakaheke</a:t>
            </a:r>
          </a:p>
          <a:p>
            <a:endParaRPr lang="en-US" sz="1050">
              <a:latin typeface="Poppins"/>
              <a:cs typeface="Calibri Light"/>
            </a:endParaRPr>
          </a:p>
          <a:p>
            <a:r>
              <a:rPr lang="en-US" sz="3600">
                <a:latin typeface="Poppins"/>
                <a:cs typeface="Calibri Light"/>
              </a:rPr>
              <a:t>Read the description of this Pou Matua and work through the wānanga suggestions.</a:t>
            </a:r>
            <a:endParaRPr lang="en-US" sz="4400">
              <a:latin typeface="Calibri Light"/>
              <a:cs typeface="Calibri Light"/>
            </a:endParaRPr>
          </a:p>
          <a:p>
            <a:endParaRPr lang="en-US" sz="4400">
              <a:latin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13</a:t>
            </a:fld>
            <a:endParaRPr lang="en-NZ"/>
          </a:p>
        </p:txBody>
      </p:sp>
      <p:pic>
        <p:nvPicPr>
          <p:cNvPr id="2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87126EB-0839-F173-7DD3-83B4AD60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241" y="-172209"/>
            <a:ext cx="3485884" cy="310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9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17BEFA9-5B13-2B49-FA7F-7132FD0AC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22151"/>
          <a:stretch/>
        </p:blipFill>
        <p:spPr>
          <a:xfrm>
            <a:off x="1693" y="-3111"/>
            <a:ext cx="12273280" cy="6929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C7DD4-8AA5-E1FF-E291-8032C19845DC}"/>
              </a:ext>
            </a:extLst>
          </p:cNvPr>
          <p:cNvSpPr txBox="1"/>
          <p:nvPr/>
        </p:nvSpPr>
        <p:spPr>
          <a:xfrm>
            <a:off x="195433" y="4221380"/>
            <a:ext cx="315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5951A-E2FB-BEAC-14A6-02B770C299A6}"/>
              </a:ext>
            </a:extLst>
          </p:cNvPr>
          <p:cNvSpPr/>
          <p:nvPr/>
        </p:nvSpPr>
        <p:spPr>
          <a:xfrm>
            <a:off x="162251" y="4994505"/>
            <a:ext cx="3154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AEBDA-458F-794E-EF80-C85C534346C4}"/>
              </a:ext>
            </a:extLst>
          </p:cNvPr>
          <p:cNvSpPr txBox="1"/>
          <p:nvPr/>
        </p:nvSpPr>
        <p:spPr>
          <a:xfrm>
            <a:off x="8869265" y="4224523"/>
            <a:ext cx="31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32F5D-48DB-F5B5-124B-7DB0F0A7A3E1}"/>
              </a:ext>
            </a:extLst>
          </p:cNvPr>
          <p:cNvSpPr txBox="1"/>
          <p:nvPr/>
        </p:nvSpPr>
        <p:spPr>
          <a:xfrm>
            <a:off x="4981150" y="847765"/>
            <a:ext cx="6917136" cy="5228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Te Mokopuna hei uri whakaheke is one of the four Pou Matua from Te Tīrewa Marautanga. </a:t>
            </a:r>
          </a:p>
          <a:p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NZ" sz="16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This Pou Matua refers to the mokopuna as: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a culturally confident contributor to the world they live in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mokopuna, as representatives of their whānau, hapū and iwi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as recipients, holders, sharers, and creators of valued learning handed down through the generations</a:t>
            </a:r>
          </a:p>
          <a:p>
            <a:endParaRPr lang="en-NZ" sz="16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NZ" sz="1600" b="1" dirty="0">
                <a:latin typeface="Poppins" panose="00000500000000000000" pitchFamily="2" charset="0"/>
                <a:cs typeface="Poppins" panose="00000500000000000000" pitchFamily="2" charset="0"/>
              </a:rPr>
              <a:t>Hei wānanga:</a:t>
            </a:r>
          </a:p>
          <a:p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How do you define each of these capabilities within your kura?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How do you recognise and monitor these capabilities from mokopuna during learning experiences?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How do we support the mokopuna to progress their learning?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600" dirty="0">
                <a:latin typeface="Poppins" panose="00000500000000000000" pitchFamily="2" charset="0"/>
                <a:cs typeface="Poppins" panose="00000500000000000000" pitchFamily="2" charset="0"/>
              </a:rPr>
              <a:t>What are the mokopuna skills, knowledge  and actions you would see in this Pou?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D9D368-BEC9-4055-EC1B-A2D9FAC01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" b="98276" l="570" r="96388">
                        <a14:foregroundMark x1="19392" y1="20690" x2="35171" y2="13602"/>
                        <a14:foregroundMark x1="35171" y1="13602" x2="42776" y2="13027"/>
                        <a14:foregroundMark x1="42776" y1="13027" x2="48479" y2="17816"/>
                        <a14:foregroundMark x1="48479" y1="17816" x2="46008" y2="24904"/>
                        <a14:foregroundMark x1="46008" y1="24904" x2="34411" y2="24330"/>
                        <a14:foregroundMark x1="34411" y1="24330" x2="24905" y2="26628"/>
                        <a14:foregroundMark x1="24905" y1="26628" x2="19202" y2="31418"/>
                        <a14:foregroundMark x1="19202" y1="31418" x2="14068" y2="42720"/>
                        <a14:foregroundMark x1="14068" y1="42720" x2="14829" y2="53257"/>
                        <a14:foregroundMark x1="14829" y1="53257" x2="12738" y2="61877"/>
                        <a14:foregroundMark x1="12738" y1="61877" x2="14068" y2="68966"/>
                        <a14:foregroundMark x1="14068" y1="68966" x2="20722" y2="75862"/>
                        <a14:foregroundMark x1="20722" y1="75862" x2="29278" y2="79502"/>
                        <a14:foregroundMark x1="29278" y1="79502" x2="46578" y2="81418"/>
                        <a14:foregroundMark x1="46578" y1="81418" x2="68251" y2="77011"/>
                        <a14:foregroundMark x1="68251" y1="77011" x2="84411" y2="65709"/>
                        <a14:foregroundMark x1="84411" y1="65709" x2="86692" y2="41379"/>
                        <a14:foregroundMark x1="86692" y1="41379" x2="85171" y2="32759"/>
                        <a14:foregroundMark x1="85171" y1="32759" x2="79848" y2="26054"/>
                        <a14:foregroundMark x1="79848" y1="26054" x2="73764" y2="21456"/>
                        <a14:foregroundMark x1="73764" y1="21456" x2="54753" y2="18199"/>
                        <a14:foregroundMark x1="54753" y1="18199" x2="42966" y2="18774"/>
                        <a14:foregroundMark x1="65399" y1="18199" x2="43536" y2="8812"/>
                        <a14:foregroundMark x1="43536" y1="8812" x2="34030" y2="9579"/>
                        <a14:foregroundMark x1="34030" y1="9579" x2="26236" y2="13793"/>
                        <a14:foregroundMark x1="26236" y1="13793" x2="14259" y2="27395"/>
                        <a14:foregroundMark x1="14259" y1="27395" x2="7795" y2="45211"/>
                        <a14:foregroundMark x1="7795" y1="45211" x2="8555" y2="61877"/>
                        <a14:foregroundMark x1="8555" y1="61877" x2="11217" y2="70498"/>
                        <a14:foregroundMark x1="11217" y1="70498" x2="21293" y2="83908"/>
                        <a14:foregroundMark x1="21293" y1="83908" x2="45057" y2="90996"/>
                        <a14:foregroundMark x1="45057" y1="90996" x2="63118" y2="89080"/>
                        <a14:foregroundMark x1="63118" y1="89080" x2="70722" y2="85824"/>
                        <a14:foregroundMark x1="70722" y1="85824" x2="80038" y2="77203"/>
                        <a14:foregroundMark x1="80038" y1="77203" x2="87833" y2="60536"/>
                        <a14:foregroundMark x1="87833" y1="60536" x2="89544" y2="39272"/>
                        <a14:foregroundMark x1="89544" y1="39272" x2="85171" y2="22605"/>
                        <a14:foregroundMark x1="85171" y1="22605" x2="50760" y2="8621"/>
                        <a14:foregroundMark x1="50760" y1="8621" x2="43536" y2="7854"/>
                        <a14:foregroundMark x1="43536" y1="7854" x2="39734" y2="8621"/>
                        <a14:foregroundMark x1="69011" y1="9195" x2="55323" y2="5939"/>
                        <a14:foregroundMark x1="64068" y1="6322" x2="37072" y2="4406"/>
                        <a14:foregroundMark x1="37072" y1="4406" x2="21293" y2="11877"/>
                        <a14:foregroundMark x1="21293" y1="11877" x2="14259" y2="17050"/>
                        <a14:foregroundMark x1="14259" y1="17050" x2="5703" y2="31034"/>
                        <a14:foregroundMark x1="5703" y1="31034" x2="2471" y2="45785"/>
                        <a14:foregroundMark x1="2471" y1="45785" x2="5323" y2="54406"/>
                        <a14:foregroundMark x1="5323" y1="54406" x2="8745" y2="59195"/>
                        <a14:foregroundMark x1="2852" y1="57854" x2="1521" y2="49808"/>
                        <a14:foregroundMark x1="1521" y1="49808" x2="2281" y2="41188"/>
                        <a14:foregroundMark x1="2281" y1="41188" x2="4183" y2="38314"/>
                        <a14:foregroundMark x1="1521" y1="45977" x2="1901" y2="60536"/>
                        <a14:foregroundMark x1="1901" y1="60536" x2="4753" y2="63793"/>
                        <a14:foregroundMark x1="37452" y1="3257" x2="44867" y2="3257"/>
                        <a14:foregroundMark x1="44867" y1="3257" x2="53232" y2="2682"/>
                        <a14:foregroundMark x1="53232" y1="2682" x2="61977" y2="4789"/>
                        <a14:foregroundMark x1="61977" y1="4789" x2="69392" y2="9770"/>
                        <a14:foregroundMark x1="90114" y1="29310" x2="94867" y2="45594"/>
                        <a14:foregroundMark x1="94867" y1="45594" x2="94487" y2="61877"/>
                        <a14:foregroundMark x1="94487" y1="61877" x2="91445" y2="68966"/>
                        <a14:foregroundMark x1="91445" y1="68966" x2="76806" y2="86973"/>
                        <a14:foregroundMark x1="76806" y1="86973" x2="54563" y2="95211"/>
                        <a14:foregroundMark x1="54563" y1="95211" x2="37643" y2="94444"/>
                        <a14:foregroundMark x1="37643" y1="94444" x2="29278" y2="91954"/>
                        <a14:foregroundMark x1="29278" y1="91954" x2="22624" y2="87548"/>
                        <a14:foregroundMark x1="22624" y1="87548" x2="19392" y2="80843"/>
                        <a14:foregroundMark x1="19392" y1="80843" x2="18441" y2="73755"/>
                        <a14:foregroundMark x1="91445" y1="34674" x2="93156" y2="60153"/>
                        <a14:foregroundMark x1="93156" y1="60153" x2="91445" y2="69923"/>
                        <a14:foregroundMark x1="96578" y1="54023" x2="96388" y2="46360"/>
                        <a14:foregroundMark x1="96388" y1="46360" x2="92776" y2="36015"/>
                        <a14:foregroundMark x1="30038" y1="95019" x2="44487" y2="98851"/>
                        <a14:foregroundMark x1="44487" y1="98851" x2="54183" y2="98851"/>
                        <a14:foregroundMark x1="54183" y1="98851" x2="61217" y2="97510"/>
                        <a14:foregroundMark x1="61217" y1="97510" x2="68631" y2="93678"/>
                        <a14:foregroundMark x1="68631" y1="93678" x2="29468" y2="94636"/>
                        <a14:foregroundMark x1="40875" y1="97318" x2="48099" y2="99234"/>
                        <a14:foregroundMark x1="48099" y1="99234" x2="55323" y2="97701"/>
                        <a14:foregroundMark x1="55323" y1="97701" x2="39924" y2="98467"/>
                        <a14:foregroundMark x1="45673" y1="1168" x2="48859" y2="766"/>
                        <a14:foregroundMark x1="39734" y1="1916" x2="41680" y2="1671"/>
                        <a14:foregroundMark x1="48859" y1="766" x2="45797" y2="965"/>
                        <a14:foregroundMark x1="2471" y1="44828" x2="1141" y2="48851"/>
                        <a14:foregroundMark x1="570" y1="58812" x2="1521" y2="58812"/>
                        <a14:backgroundMark x1="20722" y1="4981" x2="11027" y2="11303"/>
                        <a14:backgroundMark x1="11027" y1="11303" x2="3042" y2="24904"/>
                        <a14:backgroundMark x1="3042" y1="24904" x2="1521" y2="16667"/>
                        <a14:backgroundMark x1="1521" y1="16667" x2="3992" y2="1149"/>
                        <a14:backgroundMark x1="3992" y1="1149" x2="11977" y2="4215"/>
                        <a14:backgroundMark x1="11977" y1="4215" x2="21863" y2="4598"/>
                        <a14:backgroundMark x1="35932" y1="766" x2="14449" y2="7471"/>
                        <a14:backgroundMark x1="14449" y1="7471" x2="2091" y2="28161"/>
                        <a14:backgroundMark x1="1275" y1="64722" x2="1141" y2="70690"/>
                        <a14:backgroundMark x1="1368" y1="60551" x2="1360" y2="60931"/>
                        <a14:backgroundMark x1="2091" y1="28161" x2="1985" y2="32893"/>
                        <a14:backgroundMark x1="1141" y1="70690" x2="3042" y2="78544"/>
                        <a14:backgroundMark x1="3042" y1="78544" x2="12167" y2="91571"/>
                        <a14:backgroundMark x1="12167" y1="91571" x2="27757" y2="99042"/>
                        <a14:backgroundMark x1="27757" y1="99042" x2="35741" y2="99808"/>
                        <a14:backgroundMark x1="61982" y1="99307" x2="65779" y2="99234"/>
                        <a14:backgroundMark x1="35741" y1="99808" x2="36320" y2="99797"/>
                        <a14:backgroundMark x1="65779" y1="99234" x2="81369" y2="92146"/>
                        <a14:backgroundMark x1="81369" y1="92146" x2="92586" y2="78544"/>
                        <a14:backgroundMark x1="97793" y1="58779" x2="98289" y2="56897"/>
                        <a14:backgroundMark x1="96733" y1="62802" x2="96961" y2="61936"/>
                        <a14:backgroundMark x1="94706" y1="70497" x2="95335" y2="68109"/>
                        <a14:backgroundMark x1="92586" y1="78544" x2="94473" y2="71382"/>
                        <a14:backgroundMark x1="98289" y1="56897" x2="99620" y2="27778"/>
                        <a14:backgroundMark x1="99620" y1="27778" x2="85361" y2="7663"/>
                        <a14:backgroundMark x1="85361" y1="7663" x2="69962" y2="1533"/>
                        <a14:backgroundMark x1="69962" y1="1533" x2="62548" y2="0"/>
                        <a14:backgroundMark x1="42586" y1="192" x2="46388" y2="0"/>
                        <a14:backgroundMark x1="56274" y1="192" x2="54183" y2="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5" t="510" r="1354" b="843"/>
          <a:stretch/>
        </p:blipFill>
        <p:spPr>
          <a:xfrm>
            <a:off x="898524" y="835386"/>
            <a:ext cx="3185795" cy="3051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60D8CD-C68F-5117-4515-3C647E6A6078}"/>
              </a:ext>
            </a:extLst>
          </p:cNvPr>
          <p:cNvSpPr txBox="1"/>
          <p:nvPr/>
        </p:nvSpPr>
        <p:spPr>
          <a:xfrm>
            <a:off x="195433" y="4209675"/>
            <a:ext cx="4637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Kia tau te tamaiti i roto i ngā tini mata o te </a:t>
            </a:r>
            <a:r>
              <a:rPr lang="en-US" sz="3200" i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tuakiri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8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B408FB4-BED0-2C42-8BC5-58731125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75" y="168165"/>
            <a:ext cx="20097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7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1B30899-7905-E0FF-13BA-C32617544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544892"/>
            <a:ext cx="9567154" cy="734702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6</a:t>
            </a:r>
            <a:endParaRPr lang="en-NZ" sz="6000" b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01" y="2761488"/>
            <a:ext cx="10687104" cy="357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NZ" sz="3600" b="1" dirty="0">
                <a:latin typeface="Poppins"/>
                <a:ea typeface="Calibri" panose="020F0502020204030204" pitchFamily="34" charset="0"/>
                <a:cs typeface="Calibri Light"/>
              </a:rPr>
              <a:t>Ngā Pou Matua and your kura</a:t>
            </a:r>
          </a:p>
          <a:p>
            <a:endParaRPr lang="en-NZ" sz="1050" b="1" dirty="0">
              <a:latin typeface="Poppins"/>
              <a:cs typeface="Calibri Light"/>
            </a:endParaRPr>
          </a:p>
          <a:p>
            <a:r>
              <a:rPr lang="en-NZ" sz="3600" dirty="0">
                <a:solidFill>
                  <a:srgbClr val="000000"/>
                </a:solidFill>
                <a:latin typeface="Poppins"/>
                <a:cs typeface="Poppins"/>
              </a:rPr>
              <a:t>From the insights you have gained in this series of wānanga discuss the following questions.</a:t>
            </a:r>
            <a:endParaRPr lang="en-NZ" sz="3600" b="1" dirty="0">
              <a:latin typeface="Calibri Light"/>
              <a:cs typeface="Calibri Light"/>
            </a:endParaRPr>
          </a:p>
          <a:p>
            <a:endParaRPr lang="en-NZ" sz="4400" b="1" dirty="0">
              <a:latin typeface="Calibri Light"/>
              <a:cs typeface="Calibri Light"/>
            </a:endParaRPr>
          </a:p>
          <a:p>
            <a:endParaRPr lang="en-NZ" sz="4400" b="1" dirty="0">
              <a:latin typeface="Calibri Light"/>
              <a:cs typeface="Calibri Light"/>
            </a:endParaRPr>
          </a:p>
          <a:p>
            <a:endParaRPr lang="en-NZ" sz="4400" b="1" dirty="0">
              <a:latin typeface="Calibri Light"/>
              <a:cs typeface="Calibri Light"/>
            </a:endParaRPr>
          </a:p>
          <a:p>
            <a:endParaRPr lang="en-US" sz="4400" b="1" dirty="0">
              <a:latin typeface="Calibri Light"/>
              <a:cs typeface="Calibri Light"/>
            </a:endParaRPr>
          </a:p>
          <a:p>
            <a:endParaRPr lang="en-NZ" sz="4400" b="1" dirty="0">
              <a:latin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8140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A3D220-9615-20D7-1775-168A9F13F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88" y="311032"/>
            <a:ext cx="10067543" cy="733495"/>
          </a:xfrm>
        </p:spPr>
        <p:txBody>
          <a:bodyPr anchor="ctr">
            <a:normAutofit/>
          </a:bodyPr>
          <a:lstStyle/>
          <a:p>
            <a:r>
              <a:rPr lang="en-US" sz="3200" b="0">
                <a:latin typeface="Poppins"/>
                <a:cs typeface="Poppins"/>
              </a:rPr>
              <a:t>Ngā Pou Matua in your kura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0BEA0-E46E-9399-CF06-197801BCBB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488" y="1280761"/>
            <a:ext cx="7616875" cy="1386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NZ" sz="1600" dirty="0">
                <a:solidFill>
                  <a:srgbClr val="000000"/>
                </a:solidFill>
                <a:latin typeface="Poppins"/>
                <a:cs typeface="Poppins"/>
              </a:rPr>
              <a:t>All four Pou Matua discussed in the previous wānanga form the tūāpapa of Te Tīrewa Marautanga.  </a:t>
            </a:r>
            <a:endParaRPr lang="en-NZ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NZ" sz="1600" dirty="0">
                <a:solidFill>
                  <a:srgbClr val="000000"/>
                </a:solidFill>
                <a:latin typeface="Poppins"/>
                <a:cs typeface="Poppins"/>
              </a:rPr>
              <a:t>From the insights you have gained in this series of wānanga discuss the following questions: </a:t>
            </a:r>
            <a:endParaRPr lang="en-NZ" sz="16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49565-D838-2EEC-BB3D-563EB94B8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3468063-9C21-4834-88E3-ACB04C56D52D}" type="slidenum">
              <a:rPr lang="en-NZ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NZ" sz="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ABA837-1BBF-D239-1D3C-A5A5BE628F2D}"/>
              </a:ext>
            </a:extLst>
          </p:cNvPr>
          <p:cNvSpPr/>
          <p:nvPr/>
        </p:nvSpPr>
        <p:spPr>
          <a:xfrm>
            <a:off x="9284413" y="51692"/>
            <a:ext cx="2907587" cy="1386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70EBD-A24D-13C2-72E1-64DE54924FFD}"/>
              </a:ext>
            </a:extLst>
          </p:cNvPr>
          <p:cNvGrpSpPr/>
          <p:nvPr/>
        </p:nvGrpSpPr>
        <p:grpSpPr>
          <a:xfrm>
            <a:off x="9125017" y="440078"/>
            <a:ext cx="2630612" cy="1927883"/>
            <a:chOff x="693132" y="941377"/>
            <a:chExt cx="9426905" cy="61383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5E0B31-CF2E-A967-B2C5-00CBBD8CD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5" b="98276" l="570" r="96388">
                          <a14:foregroundMark x1="19392" y1="20690" x2="35171" y2="13602"/>
                          <a14:foregroundMark x1="35171" y1="13602" x2="42776" y2="13027"/>
                          <a14:foregroundMark x1="42776" y1="13027" x2="48479" y2="17816"/>
                          <a14:foregroundMark x1="48479" y1="17816" x2="46008" y2="24904"/>
                          <a14:foregroundMark x1="46008" y1="24904" x2="34411" y2="24330"/>
                          <a14:foregroundMark x1="34411" y1="24330" x2="24905" y2="26628"/>
                          <a14:foregroundMark x1="24905" y1="26628" x2="19202" y2="31418"/>
                          <a14:foregroundMark x1="19202" y1="31418" x2="14068" y2="42720"/>
                          <a14:foregroundMark x1="14068" y1="42720" x2="14829" y2="53257"/>
                          <a14:foregroundMark x1="14829" y1="53257" x2="12738" y2="61877"/>
                          <a14:foregroundMark x1="12738" y1="61877" x2="14068" y2="68966"/>
                          <a14:foregroundMark x1="14068" y1="68966" x2="20722" y2="75862"/>
                          <a14:foregroundMark x1="20722" y1="75862" x2="29278" y2="79502"/>
                          <a14:foregroundMark x1="29278" y1="79502" x2="46578" y2="81418"/>
                          <a14:foregroundMark x1="46578" y1="81418" x2="68251" y2="77011"/>
                          <a14:foregroundMark x1="68251" y1="77011" x2="84411" y2="65709"/>
                          <a14:foregroundMark x1="84411" y1="65709" x2="86692" y2="41379"/>
                          <a14:foregroundMark x1="86692" y1="41379" x2="85171" y2="32759"/>
                          <a14:foregroundMark x1="85171" y1="32759" x2="79848" y2="26054"/>
                          <a14:foregroundMark x1="79848" y1="26054" x2="73764" y2="21456"/>
                          <a14:foregroundMark x1="73764" y1="21456" x2="54753" y2="18199"/>
                          <a14:foregroundMark x1="54753" y1="18199" x2="42966" y2="18774"/>
                          <a14:foregroundMark x1="65399" y1="18199" x2="43536" y2="8812"/>
                          <a14:foregroundMark x1="43536" y1="8812" x2="34030" y2="9579"/>
                          <a14:foregroundMark x1="34030" y1="9579" x2="26236" y2="13793"/>
                          <a14:foregroundMark x1="26236" y1="13793" x2="14259" y2="27395"/>
                          <a14:foregroundMark x1="14259" y1="27395" x2="7795" y2="45211"/>
                          <a14:foregroundMark x1="7795" y1="45211" x2="8555" y2="61877"/>
                          <a14:foregroundMark x1="8555" y1="61877" x2="11217" y2="70498"/>
                          <a14:foregroundMark x1="11217" y1="70498" x2="21293" y2="83908"/>
                          <a14:foregroundMark x1="21293" y1="83908" x2="45057" y2="90996"/>
                          <a14:foregroundMark x1="45057" y1="90996" x2="63118" y2="89080"/>
                          <a14:foregroundMark x1="63118" y1="89080" x2="70722" y2="85824"/>
                          <a14:foregroundMark x1="70722" y1="85824" x2="80038" y2="77203"/>
                          <a14:foregroundMark x1="80038" y1="77203" x2="87833" y2="60536"/>
                          <a14:foregroundMark x1="87833" y1="60536" x2="89544" y2="39272"/>
                          <a14:foregroundMark x1="89544" y1="39272" x2="85171" y2="22605"/>
                          <a14:foregroundMark x1="85171" y1="22605" x2="50760" y2="8621"/>
                          <a14:foregroundMark x1="50760" y1="8621" x2="43536" y2="7854"/>
                          <a14:foregroundMark x1="43536" y1="7854" x2="39734" y2="8621"/>
                          <a14:foregroundMark x1="69011" y1="9195" x2="55323" y2="5939"/>
                          <a14:foregroundMark x1="64068" y1="6322" x2="37072" y2="4406"/>
                          <a14:foregroundMark x1="37072" y1="4406" x2="21293" y2="11877"/>
                          <a14:foregroundMark x1="21293" y1="11877" x2="14259" y2="17050"/>
                          <a14:foregroundMark x1="14259" y1="17050" x2="5703" y2="31034"/>
                          <a14:foregroundMark x1="5703" y1="31034" x2="2471" y2="45785"/>
                          <a14:foregroundMark x1="2471" y1="45785" x2="5323" y2="54406"/>
                          <a14:foregroundMark x1="5323" y1="54406" x2="8745" y2="59195"/>
                          <a14:foregroundMark x1="2852" y1="57854" x2="1521" y2="49808"/>
                          <a14:foregroundMark x1="1521" y1="49808" x2="2281" y2="41188"/>
                          <a14:foregroundMark x1="2281" y1="41188" x2="4183" y2="38314"/>
                          <a14:foregroundMark x1="1521" y1="45977" x2="1901" y2="60536"/>
                          <a14:foregroundMark x1="1901" y1="60536" x2="4753" y2="63793"/>
                          <a14:foregroundMark x1="37452" y1="3257" x2="44867" y2="3257"/>
                          <a14:foregroundMark x1="44867" y1="3257" x2="53232" y2="2682"/>
                          <a14:foregroundMark x1="53232" y1="2682" x2="61977" y2="4789"/>
                          <a14:foregroundMark x1="61977" y1="4789" x2="69392" y2="9770"/>
                          <a14:foregroundMark x1="90114" y1="29310" x2="94867" y2="45594"/>
                          <a14:foregroundMark x1="94867" y1="45594" x2="94487" y2="61877"/>
                          <a14:foregroundMark x1="94487" y1="61877" x2="91445" y2="68966"/>
                          <a14:foregroundMark x1="91445" y1="68966" x2="76806" y2="86973"/>
                          <a14:foregroundMark x1="76806" y1="86973" x2="54563" y2="95211"/>
                          <a14:foregroundMark x1="54563" y1="95211" x2="37643" y2="94444"/>
                          <a14:foregroundMark x1="37643" y1="94444" x2="29278" y2="91954"/>
                          <a14:foregroundMark x1="29278" y1="91954" x2="22624" y2="87548"/>
                          <a14:foregroundMark x1="22624" y1="87548" x2="19392" y2="80843"/>
                          <a14:foregroundMark x1="19392" y1="80843" x2="18441" y2="73755"/>
                          <a14:foregroundMark x1="91445" y1="34674" x2="93156" y2="60153"/>
                          <a14:foregroundMark x1="93156" y1="60153" x2="91445" y2="69923"/>
                          <a14:foregroundMark x1="96578" y1="54023" x2="96388" y2="46360"/>
                          <a14:foregroundMark x1="96388" y1="46360" x2="92776" y2="36015"/>
                          <a14:foregroundMark x1="30038" y1="95019" x2="44487" y2="98851"/>
                          <a14:foregroundMark x1="44487" y1="98851" x2="54183" y2="98851"/>
                          <a14:foregroundMark x1="54183" y1="98851" x2="61217" y2="97510"/>
                          <a14:foregroundMark x1="61217" y1="97510" x2="68631" y2="93678"/>
                          <a14:foregroundMark x1="68631" y1="93678" x2="29468" y2="94636"/>
                          <a14:foregroundMark x1="40875" y1="97318" x2="48099" y2="99234"/>
                          <a14:foregroundMark x1="48099" y1="99234" x2="55323" y2="97701"/>
                          <a14:foregroundMark x1="55323" y1="97701" x2="39924" y2="98467"/>
                          <a14:foregroundMark x1="45673" y1="1168" x2="48859" y2="766"/>
                          <a14:foregroundMark x1="39734" y1="1916" x2="41680" y2="1671"/>
                          <a14:foregroundMark x1="48859" y1="766" x2="45797" y2="965"/>
                          <a14:foregroundMark x1="2471" y1="44828" x2="1141" y2="48851"/>
                          <a14:foregroundMark x1="570" y1="58812" x2="1521" y2="58812"/>
                          <a14:backgroundMark x1="20722" y1="4981" x2="11027" y2="11303"/>
                          <a14:backgroundMark x1="11027" y1="11303" x2="3042" y2="24904"/>
                          <a14:backgroundMark x1="3042" y1="24904" x2="1521" y2="16667"/>
                          <a14:backgroundMark x1="1521" y1="16667" x2="3992" y2="1149"/>
                          <a14:backgroundMark x1="3992" y1="1149" x2="11977" y2="4215"/>
                          <a14:backgroundMark x1="11977" y1="4215" x2="21863" y2="4598"/>
                          <a14:backgroundMark x1="35932" y1="766" x2="14449" y2="7471"/>
                          <a14:backgroundMark x1="14449" y1="7471" x2="2091" y2="28161"/>
                          <a14:backgroundMark x1="1275" y1="64722" x2="1141" y2="70690"/>
                          <a14:backgroundMark x1="1368" y1="60551" x2="1360" y2="60931"/>
                          <a14:backgroundMark x1="2091" y1="28161" x2="1985" y2="32893"/>
                          <a14:backgroundMark x1="1141" y1="70690" x2="3042" y2="78544"/>
                          <a14:backgroundMark x1="3042" y1="78544" x2="12167" y2="91571"/>
                          <a14:backgroundMark x1="12167" y1="91571" x2="27757" y2="99042"/>
                          <a14:backgroundMark x1="27757" y1="99042" x2="35741" y2="99808"/>
                          <a14:backgroundMark x1="61982" y1="99307" x2="65779" y2="99234"/>
                          <a14:backgroundMark x1="35741" y1="99808" x2="36320" y2="99797"/>
                          <a14:backgroundMark x1="65779" y1="99234" x2="81369" y2="92146"/>
                          <a14:backgroundMark x1="81369" y1="92146" x2="92586" y2="78544"/>
                          <a14:backgroundMark x1="97793" y1="58779" x2="98289" y2="56897"/>
                          <a14:backgroundMark x1="96733" y1="62802" x2="96961" y2="61936"/>
                          <a14:backgroundMark x1="94706" y1="70497" x2="95335" y2="68109"/>
                          <a14:backgroundMark x1="92586" y1="78544" x2="94473" y2="71382"/>
                          <a14:backgroundMark x1="98289" y1="56897" x2="99620" y2="27778"/>
                          <a14:backgroundMark x1="99620" y1="27778" x2="85361" y2="7663"/>
                          <a14:backgroundMark x1="85361" y1="7663" x2="69962" y2="1533"/>
                          <a14:backgroundMark x1="69962" y1="1533" x2="62548" y2="0"/>
                          <a14:backgroundMark x1="42586" y1="192" x2="46388" y2="0"/>
                          <a14:backgroundMark x1="56274" y1="192" x2="54183" y2="0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85" t="510" r="1354" b="843"/>
            <a:stretch/>
          </p:blipFill>
          <p:spPr>
            <a:xfrm>
              <a:off x="2020223" y="1321772"/>
              <a:ext cx="6138183" cy="5179671"/>
            </a:xfrm>
            <a:prstGeom prst="rect">
              <a:avLst/>
            </a:prstGeom>
          </p:spPr>
        </p:pic>
        <p:pic>
          <p:nvPicPr>
            <p:cNvPr id="9" name="Picture 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2942FE2-F9C8-3F5E-33A4-D3D0F8DD9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89893" l="6772" r="92716">
                          <a14:foregroundMark x1="30527" y1="38037" x2="28294" y2="31152"/>
                          <a14:foregroundMark x1="28294" y1="31152" x2="31113" y2="23779"/>
                          <a14:foregroundMark x1="31113" y1="23779" x2="28404" y2="16211"/>
                          <a14:foregroundMark x1="28404" y1="16211" x2="17094" y2="14063"/>
                          <a14:foregroundMark x1="17094" y1="14063" x2="11310" y2="16553"/>
                          <a14:foregroundMark x1="11310" y1="16553" x2="7796" y2="21973"/>
                          <a14:foregroundMark x1="7796" y1="21973" x2="6772" y2="29443"/>
                          <a14:foregroundMark x1="6772" y1="29443" x2="12189" y2="34814"/>
                          <a14:foregroundMark x1="12189" y1="34814" x2="24268" y2="38574"/>
                          <a14:foregroundMark x1="24268" y1="38574" x2="30124" y2="38574"/>
                          <a14:foregroundMark x1="58785" y1="38232" x2="61933" y2="15479"/>
                          <a14:foregroundMark x1="61933" y1="15479" x2="66837" y2="12158"/>
                          <a14:foregroundMark x1="66837" y1="12158" x2="72548" y2="11230"/>
                          <a14:foregroundMark x1="72548" y1="11230" x2="77672" y2="12500"/>
                          <a14:foregroundMark x1="77672" y1="12500" x2="79649" y2="20459"/>
                          <a14:foregroundMark x1="79649" y1="20459" x2="78184" y2="27881"/>
                          <a14:foregroundMark x1="78184" y1="27881" x2="59078" y2="37891"/>
                          <a14:foregroundMark x1="62518" y1="20459" x2="70571" y2="22021"/>
                          <a14:foregroundMark x1="70571" y1="22021" x2="70534" y2="20801"/>
                          <a14:foregroundMark x1="36676" y1="61670" x2="17533" y2="64551"/>
                          <a14:foregroundMark x1="17533" y1="64551" x2="12628" y2="67188"/>
                          <a14:foregroundMark x1="12628" y1="67188" x2="10469" y2="73828"/>
                          <a14:foregroundMark x1="10469" y1="73828" x2="14165" y2="80029"/>
                          <a14:foregroundMark x1="14165" y1="80029" x2="18851" y2="84082"/>
                          <a14:foregroundMark x1="18851" y1="84082" x2="24012" y2="82861"/>
                          <a14:foregroundMark x1="24012" y1="82861" x2="29539" y2="79199"/>
                          <a14:foregroundMark x1="29539" y1="79199" x2="31406" y2="64551"/>
                          <a14:foregroundMark x1="31406" y1="64551" x2="34810" y2="61865"/>
                          <a14:foregroundMark x1="67606" y1="64551" x2="72511" y2="61230"/>
                          <a14:foregroundMark x1="72511" y1="61230" x2="84627" y2="63184"/>
                          <a14:foregroundMark x1="84627" y1="63184" x2="88653" y2="68262"/>
                          <a14:foregroundMark x1="88653" y1="68262" x2="90264" y2="76025"/>
                          <a14:foregroundMark x1="90264" y1="76025" x2="87116" y2="82813"/>
                          <a14:foregroundMark x1="87116" y1="82813" x2="80747" y2="84814"/>
                          <a14:foregroundMark x1="80747" y1="84814" x2="74597" y2="84033"/>
                          <a14:foregroundMark x1="74597" y1="84033" x2="72291" y2="77441"/>
                          <a14:foregroundMark x1="72291" y1="77441" x2="72401" y2="70117"/>
                          <a14:foregroundMark x1="72401" y1="70117" x2="68375" y2="64355"/>
                          <a14:foregroundMark x1="90922" y1="63818" x2="93192" y2="70459"/>
                          <a14:foregroundMark x1="93192" y1="70459" x2="92716" y2="77930"/>
                          <a14:foregroundMark x1="92716" y1="77930" x2="86713" y2="80176"/>
                          <a14:foregroundMark x1="86713" y1="80176" x2="86384" y2="79443"/>
                          <a14:foregroundMark x1="86237" y1="76807" x2="81223" y2="79199"/>
                          <a14:foregroundMark x1="81223" y1="79199" x2="86127" y2="76807"/>
                          <a14:foregroundMark x1="86127" y1="76807" x2="84517" y2="80518"/>
                          <a14:backgroundMark x1="8163" y1="6592" x2="4539" y2="11719"/>
                          <a14:backgroundMark x1="4539" y1="11719" x2="2123" y2="18506"/>
                          <a14:backgroundMark x1="2123" y1="18506" x2="2013" y2="34814"/>
                          <a14:backgroundMark x1="2013" y1="34814" x2="6918" y2="42139"/>
                          <a14:backgroundMark x1="6918" y1="42139" x2="26354" y2="46338"/>
                          <a14:backgroundMark x1="26354" y1="46338" x2="33785" y2="44287"/>
                          <a14:backgroundMark x1="33785" y1="44287" x2="38982" y2="37061"/>
                          <a14:backgroundMark x1="38982" y1="37061" x2="41069" y2="18945"/>
                          <a14:backgroundMark x1="41069" y1="18945" x2="39678" y2="11963"/>
                          <a14:backgroundMark x1="39678" y1="11963" x2="34114" y2="7764"/>
                          <a14:backgroundMark x1="34114" y1="7764" x2="9736" y2="6055"/>
                          <a14:backgroundMark x1="9736" y1="6055" x2="7613" y2="7129"/>
                          <a14:backgroundMark x1="6149" y1="9082" x2="2013" y2="23926"/>
                          <a14:backgroundMark x1="2013" y1="23926" x2="3770" y2="7764"/>
                          <a14:backgroundMark x1="3770" y1="7764" x2="1318" y2="16162"/>
                          <a14:backgroundMark x1="1318" y1="16162" x2="1208" y2="3711"/>
                          <a14:backgroundMark x1="1208" y1="3711" x2="549" y2="18506"/>
                          <a14:backgroundMark x1="549" y1="18506" x2="3807" y2="10352"/>
                          <a14:backgroundMark x1="3807" y1="10352" x2="25293" y2="6299"/>
                          <a14:backgroundMark x1="25293" y1="6299" x2="12482" y2="7275"/>
                          <a14:backgroundMark x1="12482" y1="7275" x2="38580" y2="1904"/>
                          <a14:backgroundMark x1="38580" y1="1904" x2="2086" y2="3174"/>
                          <a14:backgroundMark x1="2086" y1="3174" x2="24707" y2="684"/>
                          <a14:backgroundMark x1="24707" y1="684" x2="14458" y2="488"/>
                          <a14:backgroundMark x1="14458" y1="488" x2="21742" y2="195"/>
                          <a14:backgroundMark x1="21742" y1="195" x2="36310" y2="195"/>
                          <a14:backgroundMark x1="36310" y1="195" x2="56369" y2="98"/>
                          <a14:backgroundMark x1="56369" y1="98" x2="36127" y2="2539"/>
                          <a14:backgroundMark x1="36127" y1="2539" x2="37518" y2="11328"/>
                          <a14:backgroundMark x1="37518" y1="11328" x2="36420" y2="879"/>
                          <a14:backgroundMark x1="36420" y1="879" x2="38287" y2="34766"/>
                          <a14:backgroundMark x1="38287" y1="34766" x2="38690" y2="12939"/>
                          <a14:backgroundMark x1="38690" y1="12939" x2="38690" y2="39063"/>
                          <a14:backgroundMark x1="38690" y1="39063" x2="33785" y2="43457"/>
                          <a14:backgroundMark x1="33785" y1="43457" x2="27599" y2="45996"/>
                          <a14:backgroundMark x1="27599" y1="45996" x2="13250" y2="45605"/>
                          <a14:backgroundMark x1="13250" y1="45605" x2="8053" y2="42041"/>
                          <a14:backgroundMark x1="8053" y1="42041" x2="805" y2="28125"/>
                          <a14:backgroundMark x1="805" y1="28125" x2="805" y2="20068"/>
                          <a14:backgroundMark x1="805" y1="20068" x2="183" y2="40430"/>
                          <a14:backgroundMark x1="183" y1="40430" x2="1794" y2="23193"/>
                          <a14:backgroundMark x1="1794" y1="23193" x2="988" y2="66309"/>
                          <a14:backgroundMark x1="988" y1="66309" x2="6003" y2="51660"/>
                          <a14:backgroundMark x1="6003" y1="51660" x2="27160" y2="46484"/>
                          <a14:backgroundMark x1="27160" y1="46484" x2="34444" y2="46777"/>
                          <a14:backgroundMark x1="34444" y1="46777" x2="8455" y2="48340"/>
                          <a14:backgroundMark x1="8455" y1="48340" x2="28001" y2="45508"/>
                          <a14:backgroundMark x1="28001" y1="45508" x2="24158" y2="46387"/>
                        </a14:backgroundRemoval>
                      </a14:imgEffect>
                    </a14:imgLayer>
                  </a14:imgProps>
                </a:ext>
              </a:extLst>
            </a:blip>
            <a:srcRect l="1599" t="4800" r="60540" b="52978"/>
            <a:stretch/>
          </p:blipFill>
          <p:spPr>
            <a:xfrm>
              <a:off x="918698" y="1083541"/>
              <a:ext cx="2508638" cy="2097264"/>
            </a:xfrm>
            <a:prstGeom prst="rect">
              <a:avLst/>
            </a:prstGeom>
          </p:spPr>
        </p:pic>
        <p:pic>
          <p:nvPicPr>
            <p:cNvPr id="10" name="Picture 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F61DD40-B01E-F3CB-44BF-8E5977573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1" b="89893" l="6772" r="92716">
                          <a14:foregroundMark x1="30527" y1="38037" x2="28294" y2="31152"/>
                          <a14:foregroundMark x1="28294" y1="31152" x2="31113" y2="23779"/>
                          <a14:foregroundMark x1="31113" y1="23779" x2="28404" y2="16211"/>
                          <a14:foregroundMark x1="28404" y1="16211" x2="17094" y2="14063"/>
                          <a14:foregroundMark x1="17094" y1="14063" x2="11310" y2="16553"/>
                          <a14:foregroundMark x1="11310" y1="16553" x2="7796" y2="21973"/>
                          <a14:foregroundMark x1="7796" y1="21973" x2="6772" y2="29443"/>
                          <a14:foregroundMark x1="6772" y1="29443" x2="12189" y2="34814"/>
                          <a14:foregroundMark x1="12189" y1="34814" x2="24268" y2="38574"/>
                          <a14:foregroundMark x1="24268" y1="38574" x2="30124" y2="38574"/>
                          <a14:foregroundMark x1="58785" y1="38232" x2="61933" y2="15479"/>
                          <a14:foregroundMark x1="61933" y1="15479" x2="66837" y2="12158"/>
                          <a14:foregroundMark x1="66837" y1="12158" x2="72548" y2="11230"/>
                          <a14:foregroundMark x1="72548" y1="11230" x2="77672" y2="12500"/>
                          <a14:foregroundMark x1="77672" y1="12500" x2="79649" y2="20459"/>
                          <a14:foregroundMark x1="79649" y1="20459" x2="78184" y2="27881"/>
                          <a14:foregroundMark x1="78184" y1="27881" x2="59078" y2="37891"/>
                          <a14:foregroundMark x1="62518" y1="20459" x2="70571" y2="22021"/>
                          <a14:foregroundMark x1="70571" y1="22021" x2="70534" y2="20801"/>
                          <a14:foregroundMark x1="36676" y1="61670" x2="17533" y2="64551"/>
                          <a14:foregroundMark x1="17533" y1="64551" x2="12628" y2="67188"/>
                          <a14:foregroundMark x1="12628" y1="67188" x2="10469" y2="73828"/>
                          <a14:foregroundMark x1="10469" y1="73828" x2="14165" y2="80029"/>
                          <a14:foregroundMark x1="14165" y1="80029" x2="18851" y2="84082"/>
                          <a14:foregroundMark x1="18851" y1="84082" x2="24012" y2="82861"/>
                          <a14:foregroundMark x1="24012" y1="82861" x2="29539" y2="79199"/>
                          <a14:foregroundMark x1="29539" y1="79199" x2="31406" y2="64551"/>
                          <a14:foregroundMark x1="31406" y1="64551" x2="34810" y2="61865"/>
                          <a14:foregroundMark x1="67606" y1="64551" x2="72511" y2="61230"/>
                          <a14:foregroundMark x1="72511" y1="61230" x2="84627" y2="63184"/>
                          <a14:foregroundMark x1="84627" y1="63184" x2="88653" y2="68262"/>
                          <a14:foregroundMark x1="88653" y1="68262" x2="90264" y2="76025"/>
                          <a14:foregroundMark x1="90264" y1="76025" x2="87116" y2="82813"/>
                          <a14:foregroundMark x1="87116" y1="82813" x2="80747" y2="84814"/>
                          <a14:foregroundMark x1="80747" y1="84814" x2="74597" y2="84033"/>
                          <a14:foregroundMark x1="74597" y1="84033" x2="72291" y2="77441"/>
                          <a14:foregroundMark x1="72291" y1="77441" x2="72401" y2="70117"/>
                          <a14:foregroundMark x1="72401" y1="70117" x2="68375" y2="64355"/>
                          <a14:foregroundMark x1="90922" y1="63818" x2="93192" y2="70459"/>
                          <a14:foregroundMark x1="93192" y1="70459" x2="92716" y2="77930"/>
                          <a14:foregroundMark x1="92716" y1="77930" x2="86713" y2="80176"/>
                          <a14:foregroundMark x1="86713" y1="80176" x2="86384" y2="79443"/>
                          <a14:foregroundMark x1="86237" y1="76807" x2="81223" y2="79199"/>
                          <a14:foregroundMark x1="81223" y1="79199" x2="86127" y2="76807"/>
                          <a14:foregroundMark x1="86127" y1="76807" x2="84517" y2="80518"/>
                          <a14:backgroundMark x1="8163" y1="6592" x2="4539" y2="11719"/>
                          <a14:backgroundMark x1="4539" y1="11719" x2="2123" y2="18506"/>
                          <a14:backgroundMark x1="2123" y1="18506" x2="2013" y2="34814"/>
                          <a14:backgroundMark x1="2013" y1="34814" x2="6918" y2="42139"/>
                          <a14:backgroundMark x1="6918" y1="42139" x2="26354" y2="46338"/>
                          <a14:backgroundMark x1="26354" y1="46338" x2="33785" y2="44287"/>
                          <a14:backgroundMark x1="33785" y1="44287" x2="38982" y2="37061"/>
                          <a14:backgroundMark x1="38982" y1="37061" x2="41069" y2="18945"/>
                          <a14:backgroundMark x1="41069" y1="18945" x2="39678" y2="11963"/>
                          <a14:backgroundMark x1="39678" y1="11963" x2="34114" y2="7764"/>
                          <a14:backgroundMark x1="34114" y1="7764" x2="9736" y2="6055"/>
                          <a14:backgroundMark x1="9736" y1="6055" x2="7613" y2="7129"/>
                          <a14:backgroundMark x1="6149" y1="9082" x2="2013" y2="23926"/>
                          <a14:backgroundMark x1="2013" y1="23926" x2="3770" y2="7764"/>
                          <a14:backgroundMark x1="3770" y1="7764" x2="1318" y2="16162"/>
                          <a14:backgroundMark x1="1318" y1="16162" x2="1208" y2="3711"/>
                          <a14:backgroundMark x1="1208" y1="3711" x2="549" y2="18506"/>
                          <a14:backgroundMark x1="549" y1="18506" x2="3807" y2="10352"/>
                          <a14:backgroundMark x1="3807" y1="10352" x2="25293" y2="6299"/>
                          <a14:backgroundMark x1="25293" y1="6299" x2="12482" y2="7275"/>
                          <a14:backgroundMark x1="12482" y1="7275" x2="38580" y2="1904"/>
                          <a14:backgroundMark x1="38580" y1="1904" x2="2086" y2="3174"/>
                          <a14:backgroundMark x1="2086" y1="3174" x2="24707" y2="684"/>
                          <a14:backgroundMark x1="24707" y1="684" x2="14458" y2="488"/>
                          <a14:backgroundMark x1="14458" y1="488" x2="21742" y2="195"/>
                          <a14:backgroundMark x1="21742" y1="195" x2="36310" y2="195"/>
                          <a14:backgroundMark x1="36310" y1="195" x2="56369" y2="98"/>
                          <a14:backgroundMark x1="56369" y1="98" x2="36127" y2="2539"/>
                          <a14:backgroundMark x1="36127" y1="2539" x2="37518" y2="11328"/>
                          <a14:backgroundMark x1="37518" y1="11328" x2="36420" y2="879"/>
                          <a14:backgroundMark x1="36420" y1="879" x2="38287" y2="34766"/>
                          <a14:backgroundMark x1="38287" y1="34766" x2="38690" y2="12939"/>
                          <a14:backgroundMark x1="38690" y1="12939" x2="38690" y2="39063"/>
                          <a14:backgroundMark x1="38690" y1="39063" x2="33785" y2="43457"/>
                          <a14:backgroundMark x1="33785" y1="43457" x2="27599" y2="45996"/>
                          <a14:backgroundMark x1="27599" y1="45996" x2="13250" y2="45605"/>
                          <a14:backgroundMark x1="13250" y1="45605" x2="8053" y2="42041"/>
                          <a14:backgroundMark x1="8053" y1="42041" x2="805" y2="28125"/>
                          <a14:backgroundMark x1="805" y1="28125" x2="805" y2="20068"/>
                          <a14:backgroundMark x1="805" y1="20068" x2="183" y2="40430"/>
                          <a14:backgroundMark x1="183" y1="40430" x2="1794" y2="23193"/>
                          <a14:backgroundMark x1="1794" y1="23193" x2="988" y2="66309"/>
                          <a14:backgroundMark x1="988" y1="66309" x2="6003" y2="51660"/>
                          <a14:backgroundMark x1="6003" y1="51660" x2="27160" y2="46484"/>
                          <a14:backgroundMark x1="27160" y1="46484" x2="34444" y2="46777"/>
                          <a14:backgroundMark x1="34444" y1="46777" x2="8455" y2="48340"/>
                          <a14:backgroundMark x1="8455" y1="48340" x2="28001" y2="45508"/>
                          <a14:backgroundMark x1="28001" y1="45508" x2="24158" y2="46387"/>
                        </a14:backgroundRemoval>
                      </a14:imgEffect>
                    </a14:imgLayer>
                  </a14:imgProps>
                </a:ext>
              </a:extLst>
            </a:blip>
            <a:srcRect l="4287" t="55999" r="59929" b="9512"/>
            <a:stretch/>
          </p:blipFill>
          <p:spPr>
            <a:xfrm>
              <a:off x="693132" y="5224131"/>
              <a:ext cx="2656503" cy="1855593"/>
            </a:xfrm>
            <a:prstGeom prst="rect">
              <a:avLst/>
            </a:prstGeom>
          </p:spPr>
        </p:pic>
        <p:pic>
          <p:nvPicPr>
            <p:cNvPr id="11" name="Picture 1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7901431-CEC9-51CF-A06C-DF10709D4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893" l="6772" r="92716">
                          <a14:foregroundMark x1="30527" y1="38037" x2="28294" y2="31152"/>
                          <a14:foregroundMark x1="28294" y1="31152" x2="31113" y2="23779"/>
                          <a14:foregroundMark x1="31113" y1="23779" x2="28404" y2="16211"/>
                          <a14:foregroundMark x1="28404" y1="16211" x2="17094" y2="14063"/>
                          <a14:foregroundMark x1="17094" y1="14063" x2="11310" y2="16553"/>
                          <a14:foregroundMark x1="11310" y1="16553" x2="7796" y2="21973"/>
                          <a14:foregroundMark x1="7796" y1="21973" x2="6772" y2="29443"/>
                          <a14:foregroundMark x1="6772" y1="29443" x2="12189" y2="34814"/>
                          <a14:foregroundMark x1="12189" y1="34814" x2="24268" y2="38574"/>
                          <a14:foregroundMark x1="24268" y1="38574" x2="30124" y2="38574"/>
                          <a14:foregroundMark x1="58785" y1="38232" x2="61933" y2="15479"/>
                          <a14:foregroundMark x1="61933" y1="15479" x2="66837" y2="12158"/>
                          <a14:foregroundMark x1="66837" y1="12158" x2="72548" y2="11230"/>
                          <a14:foregroundMark x1="72548" y1="11230" x2="77672" y2="12500"/>
                          <a14:foregroundMark x1="77672" y1="12500" x2="79649" y2="20459"/>
                          <a14:foregroundMark x1="79649" y1="20459" x2="78184" y2="27881"/>
                          <a14:foregroundMark x1="78184" y1="27881" x2="59078" y2="37891"/>
                          <a14:foregroundMark x1="62518" y1="20459" x2="70571" y2="22021"/>
                          <a14:foregroundMark x1="70571" y1="22021" x2="70534" y2="20801"/>
                          <a14:foregroundMark x1="36676" y1="61670" x2="17533" y2="64551"/>
                          <a14:foregroundMark x1="17533" y1="64551" x2="12628" y2="67188"/>
                          <a14:foregroundMark x1="12628" y1="67188" x2="10469" y2="73828"/>
                          <a14:foregroundMark x1="10469" y1="73828" x2="14165" y2="80029"/>
                          <a14:foregroundMark x1="14165" y1="80029" x2="18851" y2="84082"/>
                          <a14:foregroundMark x1="18851" y1="84082" x2="24012" y2="82861"/>
                          <a14:foregroundMark x1="24012" y1="82861" x2="29539" y2="79199"/>
                          <a14:foregroundMark x1="29539" y1="79199" x2="31406" y2="64551"/>
                          <a14:foregroundMark x1="31406" y1="64551" x2="34810" y2="61865"/>
                          <a14:foregroundMark x1="67606" y1="64551" x2="72511" y2="61230"/>
                          <a14:foregroundMark x1="72511" y1="61230" x2="84627" y2="63184"/>
                          <a14:foregroundMark x1="84627" y1="63184" x2="88653" y2="68262"/>
                          <a14:foregroundMark x1="88653" y1="68262" x2="90264" y2="76025"/>
                          <a14:foregroundMark x1="90264" y1="76025" x2="87116" y2="82813"/>
                          <a14:foregroundMark x1="87116" y1="82813" x2="80747" y2="84814"/>
                          <a14:foregroundMark x1="80747" y1="84814" x2="74597" y2="84033"/>
                          <a14:foregroundMark x1="74597" y1="84033" x2="72291" y2="77441"/>
                          <a14:foregroundMark x1="72291" y1="77441" x2="72401" y2="70117"/>
                          <a14:foregroundMark x1="72401" y1="70117" x2="68375" y2="64355"/>
                          <a14:foregroundMark x1="90922" y1="63818" x2="93192" y2="70459"/>
                          <a14:foregroundMark x1="93192" y1="70459" x2="92716" y2="77930"/>
                          <a14:foregroundMark x1="92716" y1="77930" x2="86713" y2="80176"/>
                          <a14:foregroundMark x1="86713" y1="80176" x2="86384" y2="79443"/>
                          <a14:foregroundMark x1="86237" y1="76807" x2="81223" y2="79199"/>
                          <a14:foregroundMark x1="81223" y1="79199" x2="86127" y2="76807"/>
                          <a14:foregroundMark x1="86127" y1="76807" x2="84517" y2="80518"/>
                          <a14:backgroundMark x1="8163" y1="6592" x2="4539" y2="11719"/>
                          <a14:backgroundMark x1="4539" y1="11719" x2="2123" y2="18506"/>
                          <a14:backgroundMark x1="2123" y1="18506" x2="2013" y2="34814"/>
                          <a14:backgroundMark x1="2013" y1="34814" x2="6918" y2="42139"/>
                          <a14:backgroundMark x1="6918" y1="42139" x2="26354" y2="46338"/>
                          <a14:backgroundMark x1="26354" y1="46338" x2="33785" y2="44287"/>
                          <a14:backgroundMark x1="33785" y1="44287" x2="38982" y2="37061"/>
                          <a14:backgroundMark x1="38982" y1="37061" x2="41069" y2="18945"/>
                          <a14:backgroundMark x1="41069" y1="18945" x2="39678" y2="11963"/>
                          <a14:backgroundMark x1="39678" y1="11963" x2="34114" y2="7764"/>
                          <a14:backgroundMark x1="34114" y1="7764" x2="9736" y2="6055"/>
                          <a14:backgroundMark x1="9736" y1="6055" x2="7613" y2="7129"/>
                          <a14:backgroundMark x1="6149" y1="9082" x2="2013" y2="23926"/>
                          <a14:backgroundMark x1="2013" y1="23926" x2="3770" y2="7764"/>
                          <a14:backgroundMark x1="3770" y1="7764" x2="1318" y2="16162"/>
                          <a14:backgroundMark x1="1318" y1="16162" x2="1208" y2="3711"/>
                          <a14:backgroundMark x1="1208" y1="3711" x2="549" y2="18506"/>
                          <a14:backgroundMark x1="549" y1="18506" x2="3807" y2="10352"/>
                          <a14:backgroundMark x1="3807" y1="10352" x2="25293" y2="6299"/>
                          <a14:backgroundMark x1="25293" y1="6299" x2="12482" y2="7275"/>
                          <a14:backgroundMark x1="12482" y1="7275" x2="38580" y2="1904"/>
                          <a14:backgroundMark x1="38580" y1="1904" x2="2086" y2="3174"/>
                          <a14:backgroundMark x1="2086" y1="3174" x2="24707" y2="684"/>
                          <a14:backgroundMark x1="24707" y1="684" x2="14458" y2="488"/>
                          <a14:backgroundMark x1="14458" y1="488" x2="21742" y2="195"/>
                          <a14:backgroundMark x1="21742" y1="195" x2="36310" y2="195"/>
                          <a14:backgroundMark x1="36310" y1="195" x2="56369" y2="98"/>
                          <a14:backgroundMark x1="56369" y1="98" x2="36127" y2="2539"/>
                          <a14:backgroundMark x1="36127" y1="2539" x2="37518" y2="11328"/>
                          <a14:backgroundMark x1="37518" y1="11328" x2="36420" y2="879"/>
                          <a14:backgroundMark x1="36420" y1="879" x2="38287" y2="34766"/>
                          <a14:backgroundMark x1="38287" y1="34766" x2="38690" y2="12939"/>
                          <a14:backgroundMark x1="38690" y1="12939" x2="38690" y2="39063"/>
                          <a14:backgroundMark x1="38690" y1="39063" x2="33785" y2="43457"/>
                          <a14:backgroundMark x1="33785" y1="43457" x2="27599" y2="45996"/>
                          <a14:backgroundMark x1="27599" y1="45996" x2="13250" y2="45605"/>
                          <a14:backgroundMark x1="13250" y1="45605" x2="8053" y2="42041"/>
                          <a14:backgroundMark x1="8053" y1="42041" x2="805" y2="28125"/>
                          <a14:backgroundMark x1="805" y1="28125" x2="805" y2="20068"/>
                          <a14:backgroundMark x1="805" y1="20068" x2="183" y2="40430"/>
                          <a14:backgroundMark x1="183" y1="40430" x2="1794" y2="23193"/>
                          <a14:backgroundMark x1="1794" y1="23193" x2="988" y2="66309"/>
                          <a14:backgroundMark x1="988" y1="66309" x2="6003" y2="51660"/>
                          <a14:backgroundMark x1="6003" y1="51660" x2="27160" y2="46484"/>
                          <a14:backgroundMark x1="27160" y1="46484" x2="34444" y2="46777"/>
                          <a14:backgroundMark x1="34444" y1="46777" x2="8455" y2="48340"/>
                          <a14:backgroundMark x1="8455" y1="48340" x2="28001" y2="45508"/>
                          <a14:backgroundMark x1="28001" y1="45508" x2="24158" y2="46387"/>
                        </a14:backgroundRemoval>
                      </a14:imgEffect>
                    </a14:imgLayer>
                  </a14:imgProps>
                </a:ext>
              </a:extLst>
            </a:blip>
            <a:srcRect l="50733" t="2578" r="12377" b="56889"/>
            <a:stretch/>
          </p:blipFill>
          <p:spPr>
            <a:xfrm rot="855444">
              <a:off x="7634210" y="941377"/>
              <a:ext cx="2485827" cy="2047568"/>
            </a:xfrm>
            <a:prstGeom prst="rect">
              <a:avLst/>
            </a:prstGeom>
          </p:spPr>
        </p:pic>
        <p:pic>
          <p:nvPicPr>
            <p:cNvPr id="12" name="Picture 11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34115CD-7F2E-CDCB-7945-32AEDF25F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89893" l="6772" r="92716">
                          <a14:foregroundMark x1="30527" y1="38037" x2="28294" y2="31152"/>
                          <a14:foregroundMark x1="28294" y1="31152" x2="31113" y2="23779"/>
                          <a14:foregroundMark x1="31113" y1="23779" x2="28404" y2="16211"/>
                          <a14:foregroundMark x1="28404" y1="16211" x2="17094" y2="14063"/>
                          <a14:foregroundMark x1="17094" y1="14063" x2="11310" y2="16553"/>
                          <a14:foregroundMark x1="11310" y1="16553" x2="7796" y2="21973"/>
                          <a14:foregroundMark x1="7796" y1="21973" x2="6772" y2="29443"/>
                          <a14:foregroundMark x1="6772" y1="29443" x2="12189" y2="34814"/>
                          <a14:foregroundMark x1="12189" y1="34814" x2="24268" y2="38574"/>
                          <a14:foregroundMark x1="24268" y1="38574" x2="30124" y2="38574"/>
                          <a14:foregroundMark x1="58785" y1="38232" x2="61933" y2="15479"/>
                          <a14:foregroundMark x1="61933" y1="15479" x2="66837" y2="12158"/>
                          <a14:foregroundMark x1="66837" y1="12158" x2="72548" y2="11230"/>
                          <a14:foregroundMark x1="72548" y1="11230" x2="77672" y2="12500"/>
                          <a14:foregroundMark x1="77672" y1="12500" x2="79649" y2="20459"/>
                          <a14:foregroundMark x1="79649" y1="20459" x2="78184" y2="27881"/>
                          <a14:foregroundMark x1="78184" y1="27881" x2="59078" y2="37891"/>
                          <a14:foregroundMark x1="62518" y1="20459" x2="70571" y2="22021"/>
                          <a14:foregroundMark x1="70571" y1="22021" x2="70534" y2="20801"/>
                          <a14:foregroundMark x1="36676" y1="61670" x2="17533" y2="64551"/>
                          <a14:foregroundMark x1="17533" y1="64551" x2="12628" y2="67188"/>
                          <a14:foregroundMark x1="12628" y1="67188" x2="10469" y2="73828"/>
                          <a14:foregroundMark x1="10469" y1="73828" x2="14165" y2="80029"/>
                          <a14:foregroundMark x1="14165" y1="80029" x2="18851" y2="84082"/>
                          <a14:foregroundMark x1="18851" y1="84082" x2="24012" y2="82861"/>
                          <a14:foregroundMark x1="24012" y1="82861" x2="29539" y2="79199"/>
                          <a14:foregroundMark x1="29539" y1="79199" x2="31406" y2="64551"/>
                          <a14:foregroundMark x1="31406" y1="64551" x2="34810" y2="61865"/>
                          <a14:foregroundMark x1="67606" y1="64551" x2="72511" y2="61230"/>
                          <a14:foregroundMark x1="72511" y1="61230" x2="84627" y2="63184"/>
                          <a14:foregroundMark x1="84627" y1="63184" x2="88653" y2="68262"/>
                          <a14:foregroundMark x1="88653" y1="68262" x2="90264" y2="76025"/>
                          <a14:foregroundMark x1="90264" y1="76025" x2="87116" y2="82813"/>
                          <a14:foregroundMark x1="87116" y1="82813" x2="80747" y2="84814"/>
                          <a14:foregroundMark x1="80747" y1="84814" x2="74597" y2="84033"/>
                          <a14:foregroundMark x1="74597" y1="84033" x2="72291" y2="77441"/>
                          <a14:foregroundMark x1="72291" y1="77441" x2="72401" y2="70117"/>
                          <a14:foregroundMark x1="72401" y1="70117" x2="68375" y2="64355"/>
                          <a14:foregroundMark x1="90922" y1="63818" x2="93192" y2="70459"/>
                          <a14:foregroundMark x1="93192" y1="70459" x2="92716" y2="77930"/>
                          <a14:foregroundMark x1="92716" y1="77930" x2="86713" y2="80176"/>
                          <a14:foregroundMark x1="86713" y1="80176" x2="86384" y2="79443"/>
                          <a14:foregroundMark x1="86237" y1="76807" x2="81223" y2="79199"/>
                          <a14:foregroundMark x1="81223" y1="79199" x2="86127" y2="76807"/>
                          <a14:foregroundMark x1="86127" y1="76807" x2="84517" y2="80518"/>
                          <a14:backgroundMark x1="8163" y1="6592" x2="4539" y2="11719"/>
                          <a14:backgroundMark x1="4539" y1="11719" x2="2123" y2="18506"/>
                          <a14:backgroundMark x1="2123" y1="18506" x2="2013" y2="34814"/>
                          <a14:backgroundMark x1="2013" y1="34814" x2="6918" y2="42139"/>
                          <a14:backgroundMark x1="6918" y1="42139" x2="26354" y2="46338"/>
                          <a14:backgroundMark x1="26354" y1="46338" x2="33785" y2="44287"/>
                          <a14:backgroundMark x1="33785" y1="44287" x2="38982" y2="37061"/>
                          <a14:backgroundMark x1="38982" y1="37061" x2="41069" y2="18945"/>
                          <a14:backgroundMark x1="41069" y1="18945" x2="39678" y2="11963"/>
                          <a14:backgroundMark x1="39678" y1="11963" x2="34114" y2="7764"/>
                          <a14:backgroundMark x1="34114" y1="7764" x2="9736" y2="6055"/>
                          <a14:backgroundMark x1="9736" y1="6055" x2="7613" y2="7129"/>
                          <a14:backgroundMark x1="6149" y1="9082" x2="2013" y2="23926"/>
                          <a14:backgroundMark x1="2013" y1="23926" x2="3770" y2="7764"/>
                          <a14:backgroundMark x1="3770" y1="7764" x2="1318" y2="16162"/>
                          <a14:backgroundMark x1="1318" y1="16162" x2="1208" y2="3711"/>
                          <a14:backgroundMark x1="1208" y1="3711" x2="549" y2="18506"/>
                          <a14:backgroundMark x1="549" y1="18506" x2="3807" y2="10352"/>
                          <a14:backgroundMark x1="3807" y1="10352" x2="25293" y2="6299"/>
                          <a14:backgroundMark x1="25293" y1="6299" x2="12482" y2="7275"/>
                          <a14:backgroundMark x1="12482" y1="7275" x2="38580" y2="1904"/>
                          <a14:backgroundMark x1="38580" y1="1904" x2="2086" y2="3174"/>
                          <a14:backgroundMark x1="2086" y1="3174" x2="24707" y2="684"/>
                          <a14:backgroundMark x1="24707" y1="684" x2="14458" y2="488"/>
                          <a14:backgroundMark x1="14458" y1="488" x2="21742" y2="195"/>
                          <a14:backgroundMark x1="21742" y1="195" x2="36310" y2="195"/>
                          <a14:backgroundMark x1="36310" y1="195" x2="56369" y2="98"/>
                          <a14:backgroundMark x1="56369" y1="98" x2="36127" y2="2539"/>
                          <a14:backgroundMark x1="36127" y1="2539" x2="37518" y2="11328"/>
                          <a14:backgroundMark x1="37518" y1="11328" x2="36420" y2="879"/>
                          <a14:backgroundMark x1="36420" y1="879" x2="38287" y2="34766"/>
                          <a14:backgroundMark x1="38287" y1="34766" x2="38690" y2="12939"/>
                          <a14:backgroundMark x1="38690" y1="12939" x2="38690" y2="39063"/>
                          <a14:backgroundMark x1="38690" y1="39063" x2="33785" y2="43457"/>
                          <a14:backgroundMark x1="33785" y1="43457" x2="27599" y2="45996"/>
                          <a14:backgroundMark x1="27599" y1="45996" x2="13250" y2="45605"/>
                          <a14:backgroundMark x1="13250" y1="45605" x2="8053" y2="42041"/>
                          <a14:backgroundMark x1="8053" y1="42041" x2="805" y2="28125"/>
                          <a14:backgroundMark x1="805" y1="28125" x2="805" y2="20068"/>
                          <a14:backgroundMark x1="805" y1="20068" x2="183" y2="40430"/>
                          <a14:backgroundMark x1="183" y1="40430" x2="1794" y2="23193"/>
                          <a14:backgroundMark x1="1794" y1="23193" x2="988" y2="66309"/>
                          <a14:backgroundMark x1="988" y1="66309" x2="6003" y2="51660"/>
                          <a14:backgroundMark x1="6003" y1="51660" x2="27160" y2="46484"/>
                          <a14:backgroundMark x1="27160" y1="46484" x2="34444" y2="46777"/>
                          <a14:backgroundMark x1="34444" y1="46777" x2="8455" y2="48340"/>
                          <a14:backgroundMark x1="8455" y1="48340" x2="28001" y2="45508"/>
                          <a14:backgroundMark x1="28001" y1="45508" x2="24158" y2="46387"/>
                        </a14:backgroundRemoval>
                      </a14:imgEffect>
                    </a14:imgLayer>
                  </a14:imgProps>
                </a:ext>
              </a:extLst>
            </a:blip>
            <a:srcRect l="59929" t="53245" b="8178"/>
            <a:stretch/>
          </p:blipFill>
          <p:spPr>
            <a:xfrm rot="824118">
              <a:off x="7341903" y="5092332"/>
              <a:ext cx="2710574" cy="195629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7DF99F-97D1-1FFC-D78C-52B77964BC98}"/>
              </a:ext>
            </a:extLst>
          </p:cNvPr>
          <p:cNvSpPr txBox="1"/>
          <p:nvPr/>
        </p:nvSpPr>
        <p:spPr>
          <a:xfrm>
            <a:off x="764488" y="2903686"/>
            <a:ext cx="9941184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1C2E"/>
              </a:buClr>
              <a:buNone/>
            </a:pPr>
            <a:r>
              <a:rPr lang="en-US" sz="1800" b="1">
                <a:latin typeface="Poppins"/>
                <a:cs typeface="Poppins"/>
              </a:rPr>
              <a:t>Hei Wānanga 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1C2E"/>
              </a:buClr>
              <a:buFont typeface="Arial"/>
              <a:buChar char="•"/>
            </a:pPr>
            <a:r>
              <a:rPr lang="en-US" sz="1800">
                <a:latin typeface="Poppins"/>
                <a:cs typeface="Poppins"/>
              </a:rPr>
              <a:t>He aha ngā āhuatanga ka kite koe e whakaata mai ana i tō ake kura?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1C2E"/>
              </a:buClr>
              <a:buFont typeface="Arial"/>
              <a:buChar char="•"/>
            </a:pPr>
            <a:r>
              <a:rPr lang="en-US" sz="1800">
                <a:latin typeface="Poppins"/>
                <a:cs typeface="Poppins"/>
              </a:rPr>
              <a:t>He pēhea koe e tuitui i ngā āhuatanga o ngā pou e whā ki roto ki ō kaupapa whakaako, ako hoki?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1C2E"/>
              </a:buClr>
              <a:buFont typeface="Arial"/>
              <a:buChar char="•"/>
            </a:pPr>
            <a:r>
              <a:rPr lang="en-US" sz="1800">
                <a:latin typeface="Poppins"/>
                <a:cs typeface="Poppins"/>
              </a:rPr>
              <a:t>He āhuatanga ako atu, ako mai hoki kāore i whakapuakina i roto i ngā pou e whā?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1C2E"/>
              </a:buClr>
              <a:buFont typeface="Arial"/>
              <a:buChar char="•"/>
            </a:pPr>
            <a:r>
              <a:rPr lang="en-US" sz="1800">
                <a:latin typeface="Poppins"/>
                <a:cs typeface="Poppins"/>
              </a:rPr>
              <a:t>He aha ngā rerekētanga, mehemea he rerekētanga, ka mate koe ki te mahi?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1800">
                <a:latin typeface="Poppins"/>
                <a:cs typeface="Poppins"/>
              </a:rPr>
              <a:t>He aha te momo tautoko ka hiahiatia e koe kia whakamanahia ai ēnei rerekētanga?</a:t>
            </a:r>
          </a:p>
        </p:txBody>
      </p:sp>
    </p:spTree>
    <p:extLst>
      <p:ext uri="{BB962C8B-B14F-4D97-AF65-F5344CB8AC3E}">
        <p14:creationId xmlns:p14="http://schemas.microsoft.com/office/powerpoint/2010/main" val="205827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A3D220-9615-20D7-1775-168A9F13F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393" y="444934"/>
            <a:ext cx="10067543" cy="733495"/>
          </a:xfrm>
        </p:spPr>
        <p:txBody>
          <a:bodyPr anchor="ctr">
            <a:normAutofit/>
          </a:bodyPr>
          <a:lstStyle/>
          <a:p>
            <a:r>
              <a:rPr lang="en-US" sz="3200" b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 aha e whai ake nei?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49565-D838-2EEC-BB3D-563EB94B8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3468063-9C21-4834-88E3-ACB04C56D52D}" type="slidenum">
              <a:rPr lang="en-NZ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NZ" sz="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8C5069-ADC3-3F2E-B4DA-5F89A2D44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393" y="1394497"/>
            <a:ext cx="9925554" cy="46518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23 October - 1 December 2023	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We will be delivering Regional workshops to introduce the elements within Te Tīrewa Marautanga o Aotearoa, and to seek your feedback on the direction of the redesign.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Term 1 &amp; Term 2 2024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Regional workshops will continue socialising Te Tīrewa Marautanga o Aotearoa.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We will be testing the first drafts of Te Reo Māori and Pāngarau, Te Ao Māori and Pūmanawa Tangata.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Mō ētahi atu mōhiohio me haere ki tā mātou whārangi </a:t>
            </a:r>
            <a:r>
              <a:rPr lang="pt-BR" sz="1600"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Te Whakahou i Te Marautanga o Aotearoa</a:t>
            </a:r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>
                <a:latin typeface="Poppins"/>
                <a:cs typeface="Poppins"/>
              </a:rPr>
              <a:t>Tēnā, tuarihia te katoa o ngā urupare kia taea ai e mātou te whakapai ake ngā ihirangi ka whakawāteahia ai mō te Tautoko Rā Kaiako e whai ake nei tukuna ki </a:t>
            </a:r>
            <a:r>
              <a:rPr lang="en-US" sz="1600">
                <a:latin typeface="Poppins"/>
                <a:cs typeface="Poppins"/>
                <a:hlinkClick r:id="rId3"/>
              </a:rPr>
              <a:t>TeReo.MaoriGroup@education.govt.nz</a:t>
            </a:r>
            <a:endParaRPr lang="en-US" sz="160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545948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74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A56A560-1EB5-A4F9-A5C7-4D9565D02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0026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589E5B2-312D-420B-A074-63585C580C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 r="3019"/>
          <a:stretch/>
        </p:blipFill>
        <p:spPr>
          <a:xfrm>
            <a:off x="7719461" y="-955327"/>
            <a:ext cx="7678372" cy="8116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5DC6E-698A-2EBC-73A1-18282399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82" y="493138"/>
            <a:ext cx="9567154" cy="734702"/>
          </a:xfrm>
        </p:spPr>
        <p:txBody>
          <a:bodyPr anchor="ctr">
            <a:normAutofit/>
          </a:bodyPr>
          <a:lstStyle/>
          <a:p>
            <a:r>
              <a:rPr lang="en-NZ" sz="3200" b="0">
                <a:latin typeface="Poppins" panose="00000500000000000000" pitchFamily="2" charset="0"/>
                <a:cs typeface="Poppins" panose="00000500000000000000" pitchFamily="2" charset="0"/>
              </a:rPr>
              <a:t>Te Whakahou i Te Marautanga o Aotearoa</a:t>
            </a:r>
            <a:endParaRPr lang="en-US" sz="3200" b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85254-8CDF-EE6E-0900-CB31108F2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85" y="1437069"/>
            <a:ext cx="7388426" cy="476463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>
                <a:latin typeface="Poppins"/>
                <a:cs typeface="Poppins"/>
              </a:rPr>
              <a:t>In Teacher Only Day 2, you will have the </a:t>
            </a:r>
            <a:r>
              <a:rPr lang="en-US" sz="1600">
                <a:latin typeface="Poppins"/>
                <a:cs typeface="Arial"/>
              </a:rPr>
              <a:t>opportunity to increase your understanding and ability to use the four pou in your teaching and learning programs. </a:t>
            </a:r>
            <a:endParaRPr lang="en-US" sz="1600">
              <a:latin typeface="Poppins"/>
              <a:cs typeface="Poppi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>
                <a:latin typeface="Poppins"/>
                <a:cs typeface="Poppins"/>
              </a:rPr>
              <a:t>We now refer to the four pou as </a:t>
            </a:r>
            <a:r>
              <a:rPr lang="en-US" sz="1600" i="1">
                <a:latin typeface="Poppins"/>
                <a:cs typeface="Poppins"/>
              </a:rPr>
              <a:t>'Nga Pou Matua o te Tīrewa Marautanga'. </a:t>
            </a:r>
            <a:r>
              <a:rPr lang="en-US" sz="1600">
                <a:latin typeface="Poppins"/>
                <a:cs typeface="Poppins"/>
              </a:rPr>
              <a:t>There has also been an intentional shift to refer to 'te tamaiti' as</a:t>
            </a:r>
            <a:r>
              <a:rPr lang="en-US" sz="1600" i="1">
                <a:latin typeface="Poppins"/>
                <a:cs typeface="Poppins"/>
              </a:rPr>
              <a:t> 'te mokopuna'</a:t>
            </a:r>
            <a:r>
              <a:rPr lang="en-US" sz="1600">
                <a:latin typeface="Poppins"/>
                <a:cs typeface="Poppins"/>
              </a:rPr>
              <a:t>, which you will see reflected in the titles of the four pou. </a:t>
            </a:r>
            <a:r>
              <a:rPr lang="en-US" sz="1600" i="1">
                <a:latin typeface="Poppins"/>
                <a:cs typeface="Poppins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endParaRPr lang="en-US" sz="1600" b="1">
              <a:latin typeface="Poppins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>
                <a:latin typeface="Poppins"/>
                <a:cs typeface="Arial"/>
              </a:rPr>
              <a:t>Key messages: </a:t>
            </a:r>
            <a:r>
              <a:rPr lang="en-US" sz="1600">
                <a:latin typeface="Poppins"/>
                <a:cs typeface="Arial"/>
              </a:rPr>
              <a:t>Engage with key messages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>
                <a:latin typeface="Poppins"/>
                <a:cs typeface="Poppins"/>
              </a:rPr>
              <a:t>Wānanga 1:</a:t>
            </a:r>
            <a:r>
              <a:rPr lang="en-US" sz="1600">
                <a:latin typeface="Poppins"/>
                <a:cs typeface="Poppins"/>
              </a:rPr>
              <a:t> Revisit TOD 1 and the four pou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>
                <a:latin typeface="Poppins"/>
                <a:cs typeface="Poppins"/>
              </a:rPr>
              <a:t>Wānanga 2:</a:t>
            </a:r>
            <a:r>
              <a:rPr lang="en-US" sz="1600">
                <a:latin typeface="Poppins"/>
                <a:cs typeface="Poppins"/>
              </a:rPr>
              <a:t> Te Mokopuna Hei Ākonga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>
                <a:latin typeface="Poppins"/>
                <a:cs typeface="Poppins"/>
              </a:rPr>
              <a:t>Wānanga 3:</a:t>
            </a:r>
            <a:r>
              <a:rPr lang="en-US" sz="1600">
                <a:latin typeface="Poppins"/>
                <a:cs typeface="Poppins"/>
              </a:rPr>
              <a:t> Te Mokopuna Hei Tangata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>
                <a:latin typeface="Poppins"/>
                <a:cs typeface="Poppins"/>
              </a:rPr>
              <a:t>Wānanga 4:</a:t>
            </a:r>
            <a:r>
              <a:rPr lang="en-US" sz="1600">
                <a:latin typeface="Poppins"/>
                <a:cs typeface="Poppins"/>
              </a:rPr>
              <a:t> Te Mokopuna Hei Puna Kōrero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>
                <a:latin typeface="Poppins"/>
                <a:cs typeface="Poppins"/>
              </a:rPr>
              <a:t>Wānanga 5</a:t>
            </a:r>
            <a:r>
              <a:rPr lang="en-US" sz="1600">
                <a:latin typeface="Poppins"/>
                <a:cs typeface="Poppins"/>
              </a:rPr>
              <a:t>: Te Mokopuna Hei Uri Whakaheke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>
                <a:latin typeface="Poppins"/>
                <a:cs typeface="Poppins"/>
              </a:rPr>
              <a:t>Wānanga 6</a:t>
            </a:r>
            <a:r>
              <a:rPr lang="en-US" sz="1600">
                <a:latin typeface="Poppins"/>
                <a:cs typeface="Poppins"/>
              </a:rPr>
              <a:t>: Ngā Pou Matua and your kura</a:t>
            </a:r>
            <a:endParaRPr lang="en-NZ" sz="1600">
              <a:latin typeface="Poppins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DC18553-D0E4-650F-7C44-1448A9CC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182" y="6404201"/>
            <a:ext cx="1055771" cy="182345"/>
          </a:xfrm>
        </p:spPr>
        <p:txBody>
          <a:bodyPr/>
          <a:lstStyle/>
          <a:p>
            <a:pPr>
              <a:spcAft>
                <a:spcPts val="600"/>
              </a:spcAft>
            </a:pPr>
            <a:fld id="{13468063-9C21-4834-88E3-ACB04C56D52D}" type="slidenum">
              <a:rPr lang="en-NZ" smtClean="0"/>
              <a:pPr>
                <a:spcAft>
                  <a:spcPts val="600"/>
                </a:spcAft>
              </a:pPr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5275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urple figure with a group of people around it">
            <a:extLst>
              <a:ext uri="{FF2B5EF4-FFF2-40B4-BE49-F238E27FC236}">
                <a16:creationId xmlns:a16="http://schemas.microsoft.com/office/drawing/2014/main" id="{0F58842C-6105-DBC3-C526-ECCC4E3A77E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9658" r="12566" b="10706"/>
          <a:stretch/>
        </p:blipFill>
        <p:spPr>
          <a:xfrm>
            <a:off x="7681000" y="1399853"/>
            <a:ext cx="4134281" cy="4058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5016EF1F-4E4A-C775-CB1A-80531DFE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3468063-9C21-4834-88E3-ACB04C56D52D}" type="slidenum">
              <a:rPr lang="en-NZ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NZ" sz="60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90F9B408-A81B-9D3D-31AC-BAF4DB0201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621" y="1366902"/>
            <a:ext cx="6596251" cy="4868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NZ" sz="1600" b="1" dirty="0">
                <a:latin typeface="Poppins"/>
                <a:cs typeface="Poppins"/>
              </a:rPr>
              <a:t>Te Tīrewa Marautanga o Aotearoa</a:t>
            </a:r>
            <a:r>
              <a:rPr lang="en-NZ" sz="1600" dirty="0">
                <a:latin typeface="Poppins"/>
                <a:cs typeface="Poppins"/>
              </a:rPr>
              <a:t> (Te Tīrewa Marautanga) is the title for the redesigned national curriculum. </a:t>
            </a:r>
            <a:endParaRPr lang="en-US" sz="1600" dirty="0">
              <a:latin typeface="Poppins"/>
              <a:cs typeface="Poppin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NZ" sz="1600" dirty="0">
                <a:latin typeface="Poppins"/>
                <a:cs typeface="Poppins"/>
              </a:rPr>
              <a:t>The whakaaro of </a:t>
            </a:r>
            <a:r>
              <a:rPr lang="en-NZ" sz="1600" b="1" dirty="0">
                <a:latin typeface="Poppins"/>
                <a:cs typeface="Poppins"/>
              </a:rPr>
              <a:t>Ngā Pou Matua</a:t>
            </a:r>
            <a:r>
              <a:rPr lang="en-NZ" sz="1600" dirty="0">
                <a:latin typeface="Poppins"/>
                <a:cs typeface="Poppins"/>
              </a:rPr>
              <a:t> </a:t>
            </a:r>
            <a:r>
              <a:rPr lang="en-NZ" sz="1600" b="1" dirty="0">
                <a:latin typeface="Poppins"/>
                <a:cs typeface="Poppins"/>
              </a:rPr>
              <a:t>o Te Tīrewa Marautanga</a:t>
            </a:r>
            <a:r>
              <a:rPr lang="en-NZ" sz="1600" dirty="0">
                <a:latin typeface="Poppins"/>
                <a:cs typeface="Poppins"/>
              </a:rPr>
              <a:t> has been lifted from </a:t>
            </a:r>
            <a:r>
              <a:rPr lang="en-NZ" sz="1600" b="1" dirty="0">
                <a:latin typeface="Poppins"/>
                <a:cs typeface="Poppins"/>
              </a:rPr>
              <a:t>Te Tamaiti Hei Raukura  </a:t>
            </a:r>
            <a:r>
              <a:rPr lang="en-NZ" sz="1600" dirty="0">
                <a:latin typeface="Poppins"/>
                <a:cs typeface="Poppins"/>
              </a:rPr>
              <a:t>paper.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NZ" sz="1600" b="1" dirty="0">
                <a:latin typeface="Poppins"/>
                <a:cs typeface="Poppins"/>
              </a:rPr>
              <a:t>Ngā</a:t>
            </a:r>
            <a:r>
              <a:rPr lang="en-NZ" sz="1600" dirty="0">
                <a:latin typeface="Poppins"/>
                <a:cs typeface="Poppins"/>
              </a:rPr>
              <a:t> </a:t>
            </a:r>
            <a:r>
              <a:rPr lang="en-NZ" sz="1600" b="1" dirty="0">
                <a:latin typeface="Poppins"/>
                <a:cs typeface="Poppins"/>
              </a:rPr>
              <a:t>Pou Matua </a:t>
            </a:r>
            <a:r>
              <a:rPr lang="en-NZ" sz="1600" dirty="0">
                <a:latin typeface="Poppins"/>
                <a:cs typeface="Poppins"/>
              </a:rPr>
              <a:t>form the foundation of </a:t>
            </a:r>
            <a:r>
              <a:rPr lang="en-NZ" sz="1600" b="1" dirty="0">
                <a:latin typeface="Poppins"/>
                <a:cs typeface="Poppins"/>
              </a:rPr>
              <a:t>Te Tīrewa Marautanga</a:t>
            </a:r>
            <a:r>
              <a:rPr lang="en-NZ" sz="1600" dirty="0">
                <a:latin typeface="Poppins"/>
                <a:cs typeface="Poppins"/>
              </a:rPr>
              <a:t> and reflect the aspirations whānau, hapū and iwi have for their tamariki and mokopuna. </a:t>
            </a:r>
            <a:r>
              <a:rPr lang="en-NZ" sz="1400" i="1" dirty="0">
                <a:latin typeface="Poppins"/>
                <a:cs typeface="Poppins"/>
              </a:rPr>
              <a:t>(Watch Angitu video on next slide)</a:t>
            </a:r>
            <a:endParaRPr lang="en-NZ" sz="1400" i="1" dirty="0">
              <a:latin typeface="Poppin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NZ" sz="1600" dirty="0">
                <a:latin typeface="Poppins"/>
                <a:cs typeface="Poppins"/>
              </a:rPr>
              <a:t>The pou also highlight the holistic nature of learning and of the ākonga. All areas of learning address each pou in some way. One pou may be more prominent in a particular kaupapa.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NZ" sz="1600" dirty="0">
                <a:latin typeface="Poppins"/>
                <a:cs typeface="Poppins"/>
              </a:rPr>
              <a:t>This collection of resources is designed to support the further exploration and familiarisation of the four pou and to consider the implications for teaching, learning and aromatawai. </a:t>
            </a:r>
            <a:endParaRPr lang="en-US" sz="1600" dirty="0">
              <a:latin typeface="Poppins"/>
              <a:cs typeface="Poppi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27A435-AB2E-6D3D-C0A8-A8FEEA85E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21" y="484430"/>
            <a:ext cx="10067543" cy="713232"/>
          </a:xfrm>
        </p:spPr>
        <p:txBody>
          <a:bodyPr anchor="ctr">
            <a:noAutofit/>
          </a:bodyPr>
          <a:lstStyle/>
          <a:p>
            <a:r>
              <a:rPr lang="en-NZ" sz="3200" b="0">
                <a:latin typeface="Poppins" panose="00000500000000000000" pitchFamily="2" charset="0"/>
                <a:cs typeface="Poppins" panose="00000500000000000000" pitchFamily="2" charset="0"/>
              </a:rPr>
              <a:t>Key Messages</a:t>
            </a:r>
            <a:endParaRPr lang="en-US" sz="3200" b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7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3B2A7-29F0-E38D-A4FD-D8FD8E5D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4</a:t>
            </a:fld>
            <a:endParaRPr lang="en-NZ"/>
          </a:p>
        </p:txBody>
      </p:sp>
      <p:pic>
        <p:nvPicPr>
          <p:cNvPr id="3" name="Online Media 2" title="Angitu">
            <a:hlinkClick r:id="" action="ppaction://media"/>
            <a:extLst>
              <a:ext uri="{FF2B5EF4-FFF2-40B4-BE49-F238E27FC236}">
                <a16:creationId xmlns:a16="http://schemas.microsoft.com/office/drawing/2014/main" id="{E8B54927-CDD7-0FC7-6758-A4C43E3EED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3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723B52-C7A6-289C-8809-075CCE6D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072282"/>
            <a:ext cx="9567154" cy="732896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1</a:t>
            </a:r>
            <a:endParaRPr lang="en-NZ" sz="6000" b="0">
              <a:latin typeface="Poppins"/>
              <a:cs typeface="Poppi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838" y="2146864"/>
            <a:ext cx="10687104" cy="39858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latin typeface="Poppins"/>
                <a:cs typeface="Calibri Light"/>
              </a:rPr>
              <a:t>Revisit TOD 1 resources and activities. </a:t>
            </a:r>
          </a:p>
          <a:p>
            <a:endParaRPr lang="en-US" sz="3600" b="1">
              <a:latin typeface="Poppins"/>
              <a:cs typeface="Calibri Light"/>
            </a:endParaRPr>
          </a:p>
          <a:p>
            <a:r>
              <a:rPr lang="en-US" sz="3600" b="1">
                <a:latin typeface="Poppins"/>
                <a:cs typeface="Calibri Light"/>
              </a:rPr>
              <a:t>Ngā Pou </a:t>
            </a:r>
            <a:endParaRPr lang="en-US" sz="3600"/>
          </a:p>
          <a:p>
            <a:r>
              <a:rPr lang="en-US" sz="3200">
                <a:latin typeface="Poppins"/>
                <a:cs typeface="Calibri Light"/>
              </a:rPr>
              <a:t>Watch this video that explains some of the attributes and concepts associated with each of Ngā Pou.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5447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B42B3-0364-B05A-C5C6-2EF572E6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6</a:t>
            </a:fld>
            <a:endParaRPr lang="en-NZ"/>
          </a:p>
        </p:txBody>
      </p:sp>
      <p:pic>
        <p:nvPicPr>
          <p:cNvPr id="7" name="Online Media 6" title="Te Tamaiti Hei Raukura - Kia Ata Mai">
            <a:hlinkClick r:id="" action="ppaction://media"/>
            <a:extLst>
              <a:ext uri="{FF2B5EF4-FFF2-40B4-BE49-F238E27FC236}">
                <a16:creationId xmlns:a16="http://schemas.microsoft.com/office/drawing/2014/main" id="{4EE215EF-93A3-9D2F-C997-F5B4996234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2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ACBF2E4-41B9-BC79-4D1D-EA86640B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544892"/>
            <a:ext cx="9567154" cy="734702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2</a:t>
            </a:r>
            <a:endParaRPr lang="en-NZ" sz="6000" b="0">
              <a:latin typeface="Poppins"/>
              <a:cs typeface="Poppi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01" y="2761488"/>
            <a:ext cx="10687104" cy="357435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400">
              <a:latin typeface="Calibri Light"/>
              <a:cs typeface="Calibri Light"/>
            </a:endParaRPr>
          </a:p>
          <a:p>
            <a:endParaRPr lang="en-US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7</a:t>
            </a:fld>
            <a:endParaRPr lang="en-N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95F9F-FB3D-E7BA-9C7D-80EFA2F46481}"/>
              </a:ext>
            </a:extLst>
          </p:cNvPr>
          <p:cNvSpPr txBox="1"/>
          <p:nvPr/>
        </p:nvSpPr>
        <p:spPr>
          <a:xfrm>
            <a:off x="1007066" y="2576821"/>
            <a:ext cx="10436103" cy="19159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>
                <a:latin typeface="Poppins"/>
                <a:cs typeface="Calibri Light"/>
              </a:rPr>
              <a:t>Te Mokopuna Hei Ākonga</a:t>
            </a:r>
          </a:p>
          <a:p>
            <a:endParaRPr lang="en-US" sz="1050">
              <a:latin typeface="Poppins"/>
              <a:cs typeface="Calibri Light"/>
            </a:endParaRPr>
          </a:p>
          <a:p>
            <a:r>
              <a:rPr lang="en-US" sz="3600">
                <a:latin typeface="Poppins"/>
                <a:cs typeface="Calibri Light"/>
              </a:rPr>
              <a:t>Read the description of this Pou Matua and work through the wānanga suggestions.</a:t>
            </a:r>
          </a:p>
        </p:txBody>
      </p:sp>
      <p:pic>
        <p:nvPicPr>
          <p:cNvPr id="2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E097B0D-CCA4-E79C-AA8F-96971A5F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130" y="406311"/>
            <a:ext cx="3678040" cy="268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619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17BEFA9-5B13-2B49-FA7F-7132FD0AC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22151"/>
          <a:stretch/>
        </p:blipFill>
        <p:spPr>
          <a:xfrm>
            <a:off x="0" y="-35925"/>
            <a:ext cx="12273280" cy="6929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C7DD4-8AA5-E1FF-E291-8032C19845DC}"/>
              </a:ext>
            </a:extLst>
          </p:cNvPr>
          <p:cNvSpPr txBox="1"/>
          <p:nvPr/>
        </p:nvSpPr>
        <p:spPr>
          <a:xfrm>
            <a:off x="195433" y="4221380"/>
            <a:ext cx="315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5951A-E2FB-BEAC-14A6-02B770C299A6}"/>
              </a:ext>
            </a:extLst>
          </p:cNvPr>
          <p:cNvSpPr/>
          <p:nvPr/>
        </p:nvSpPr>
        <p:spPr>
          <a:xfrm>
            <a:off x="162251" y="4994505"/>
            <a:ext cx="3154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AEBDA-458F-794E-EF80-C85C534346C4}"/>
              </a:ext>
            </a:extLst>
          </p:cNvPr>
          <p:cNvSpPr txBox="1"/>
          <p:nvPr/>
        </p:nvSpPr>
        <p:spPr>
          <a:xfrm>
            <a:off x="8869265" y="4224523"/>
            <a:ext cx="31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32F5D-48DB-F5B5-124B-7DB0F0A7A3E1}"/>
              </a:ext>
            </a:extLst>
          </p:cNvPr>
          <p:cNvSpPr txBox="1"/>
          <p:nvPr/>
        </p:nvSpPr>
        <p:spPr>
          <a:xfrm>
            <a:off x="4942083" y="168623"/>
            <a:ext cx="6832101" cy="65438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sz="1600" dirty="0">
                <a:latin typeface="Poppins"/>
                <a:cs typeface="Calibri"/>
              </a:rPr>
              <a:t>Te Mokopuna hei ākonga is one of the four Pou Matua from </a:t>
            </a:r>
            <a:br>
              <a:rPr lang="en-NZ" sz="1600" dirty="0">
                <a:latin typeface="Poppins"/>
                <a:cs typeface="Calibri"/>
              </a:rPr>
            </a:br>
            <a:r>
              <a:rPr lang="en-NZ" sz="1600" dirty="0">
                <a:latin typeface="Poppins"/>
                <a:cs typeface="Calibri"/>
              </a:rPr>
              <a:t>Te Tīrewa Marautanga. </a:t>
            </a:r>
          </a:p>
          <a:p>
            <a:endParaRPr lang="en-NZ" sz="1600" dirty="0">
              <a:latin typeface="Poppins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NZ" sz="1600" dirty="0">
                <a:latin typeface="Poppins"/>
                <a:cs typeface="Times New Roman"/>
              </a:rPr>
              <a:t>This Pou Matua refers to the mokopuna as:</a:t>
            </a: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effectLst/>
                <a:latin typeface="Poppins"/>
                <a:ea typeface="Times New Roman" panose="02020603050405020304" pitchFamily="18" charset="0"/>
                <a:cs typeface="Times New Roman"/>
              </a:rPr>
              <a:t>a learner</a:t>
            </a:r>
            <a:endParaRPr lang="en-NZ" sz="1600" dirty="0">
              <a:latin typeface="Poppins"/>
              <a:ea typeface="Times New Roman" panose="02020603050405020304" pitchFamily="18" charset="0"/>
              <a:cs typeface="Arial" panose="020B0604020202020204"/>
            </a:endParaRP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effectLst/>
                <a:latin typeface="Poppins"/>
                <a:ea typeface="Times New Roman" panose="02020603050405020304" pitchFamily="18" charset="0"/>
                <a:cs typeface="Times New Roman"/>
              </a:rPr>
              <a:t>a thinker</a:t>
            </a:r>
            <a:endParaRPr lang="en-NZ" sz="1600" dirty="0">
              <a:latin typeface="Poppins"/>
              <a:ea typeface="Times New Roman" panose="02020603050405020304" pitchFamily="18" charset="0"/>
              <a:cs typeface="Arial"/>
            </a:endParaRP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effectLst/>
                <a:latin typeface="Poppins"/>
                <a:ea typeface="Times New Roman" panose="02020603050405020304" pitchFamily="18" charset="0"/>
                <a:cs typeface="Times New Roman"/>
              </a:rPr>
              <a:t>an innovator,</a:t>
            </a:r>
            <a:r>
              <a:rPr lang="en-NZ" sz="1600" dirty="0">
                <a:latin typeface="Poppins"/>
                <a:ea typeface="Times New Roman" panose="02020603050405020304" pitchFamily="18" charset="0"/>
                <a:cs typeface="Times New Roman"/>
              </a:rPr>
              <a:t> </a:t>
            </a:r>
            <a:endParaRPr lang="en-NZ" sz="1600" dirty="0">
              <a:latin typeface="Poppins"/>
              <a:ea typeface="Times New Roman" panose="02020603050405020304" pitchFamily="18" charset="0"/>
              <a:cs typeface="Arial"/>
            </a:endParaRP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effectLst/>
                <a:latin typeface="Poppins"/>
                <a:ea typeface="Times New Roman" panose="02020603050405020304" pitchFamily="18" charset="0"/>
                <a:cs typeface="Times New Roman"/>
              </a:rPr>
              <a:t>a problem-solver</a:t>
            </a:r>
            <a:endParaRPr lang="en-NZ" sz="1600" dirty="0">
              <a:latin typeface="Poppins"/>
              <a:ea typeface="Times New Roman" panose="02020603050405020304" pitchFamily="18" charset="0"/>
              <a:cs typeface="Times New Roman"/>
            </a:endParaRP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effectLst/>
                <a:latin typeface="Poppins"/>
                <a:ea typeface="Times New Roman" panose="02020603050405020304" pitchFamily="18" charset="0"/>
                <a:cs typeface="Times New Roman"/>
              </a:rPr>
              <a:t>a risk-taker</a:t>
            </a:r>
            <a:endParaRPr lang="en-NZ" sz="1600" dirty="0">
              <a:latin typeface="Poppins"/>
              <a:ea typeface="Times New Roman" panose="02020603050405020304" pitchFamily="18" charset="0"/>
              <a:cs typeface="Times New Roman"/>
            </a:endParaRPr>
          </a:p>
          <a:p>
            <a:pPr marL="400050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effectLst/>
                <a:latin typeface="Poppins"/>
                <a:ea typeface="Times New Roman" panose="02020603050405020304" pitchFamily="18" charset="0"/>
                <a:cs typeface="Times New Roman"/>
              </a:rPr>
              <a:t>a contributor and creator to the world they live in now and in the</a:t>
            </a:r>
            <a:r>
              <a:rPr lang="en-NZ" sz="1600" dirty="0">
                <a:latin typeface="Poppins"/>
                <a:ea typeface="Times New Roman" panose="02020603050405020304" pitchFamily="18" charset="0"/>
                <a:cs typeface="Times New Roman"/>
              </a:rPr>
              <a:t> </a:t>
            </a:r>
            <a:r>
              <a:rPr lang="en-NZ" sz="1600" dirty="0">
                <a:effectLst/>
                <a:latin typeface="Poppins"/>
                <a:ea typeface="Times New Roman" panose="02020603050405020304" pitchFamily="18" charset="0"/>
                <a:cs typeface="Times New Roman"/>
              </a:rPr>
              <a:t>future.</a:t>
            </a:r>
            <a:r>
              <a:rPr lang="en-NZ" sz="1600" dirty="0">
                <a:latin typeface="Poppins"/>
                <a:ea typeface="Times New Roman" panose="02020603050405020304" pitchFamily="18" charset="0"/>
                <a:cs typeface="Times New Roman"/>
              </a:rPr>
              <a:t> </a:t>
            </a:r>
            <a:endParaRPr lang="en-NZ" sz="1600" dirty="0">
              <a:latin typeface="Poppins"/>
              <a:cs typeface="Arial"/>
            </a:endParaRPr>
          </a:p>
          <a:p>
            <a:endParaRPr lang="en-NZ" sz="1600" dirty="0">
              <a:latin typeface="Poppins"/>
              <a:cs typeface="Times New Roman"/>
            </a:endParaRPr>
          </a:p>
          <a:p>
            <a:r>
              <a:rPr lang="en-NZ" sz="1600" b="1" dirty="0">
                <a:latin typeface="Poppins"/>
                <a:cs typeface="Calibri"/>
              </a:rPr>
              <a:t>Hei wānanga:</a:t>
            </a:r>
            <a:endParaRPr lang="en-NZ" sz="1600" dirty="0">
              <a:latin typeface="Poppins"/>
              <a:cs typeface="Calibri"/>
            </a:endParaRP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en-NZ" sz="1600" dirty="0">
                <a:latin typeface="Poppins"/>
                <a:cs typeface="Calibri"/>
              </a:rPr>
              <a:t>How do you define each of these capabilities within your kura?</a:t>
            </a: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en-NZ" sz="1600" dirty="0">
                <a:latin typeface="Poppins"/>
                <a:cs typeface="Calibri"/>
              </a:rPr>
              <a:t>How do you recognise and monitor these capabilities from mokopuna during learning experiences?</a:t>
            </a: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/>
              <a:buChar char="•"/>
            </a:pPr>
            <a:r>
              <a:rPr lang="en-NZ" sz="1600" dirty="0">
                <a:latin typeface="Poppins"/>
                <a:cs typeface="Calibri"/>
              </a:rPr>
              <a:t>How do we support the mokopuna to progress their learning?</a:t>
            </a:r>
          </a:p>
          <a:p>
            <a:pPr marL="4000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NZ" sz="1600" dirty="0">
                <a:latin typeface="Poppins"/>
                <a:cs typeface="Calibri"/>
              </a:rPr>
              <a:t>What are the mokopuna skills, knowledge  and actions you would see in this Pou? </a:t>
            </a:r>
            <a:endParaRPr lang="en-NZ" sz="1600" dirty="0">
              <a:latin typeface="Poppins"/>
              <a:cs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0D8CD-C68F-5117-4515-3C647E6A6078}"/>
              </a:ext>
            </a:extLst>
          </p:cNvPr>
          <p:cNvSpPr txBox="1"/>
          <p:nvPr/>
        </p:nvSpPr>
        <p:spPr>
          <a:xfrm>
            <a:off x="180836" y="4165996"/>
            <a:ext cx="463762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Arial"/>
              </a:rPr>
              <a:t>Kia matatau te</a:t>
            </a:r>
            <a:r>
              <a:rPr lang="en-US" sz="3200" i="1">
                <a:solidFill>
                  <a:schemeClr val="bg1"/>
                </a:solidFill>
                <a:latin typeface="Poppins"/>
                <a:cs typeface="Arial"/>
              </a:rPr>
              <a:t> mokopuna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Arial"/>
              </a:rPr>
              <a:t> ki ngā tini mata o</a:t>
            </a:r>
            <a:r>
              <a:rPr lang="en-US" sz="3200" i="1">
                <a:solidFill>
                  <a:schemeClr val="bg1"/>
                </a:solidFill>
                <a:latin typeface="Poppins"/>
                <a:cs typeface="Arial"/>
              </a:rPr>
              <a:t> 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Arial"/>
              </a:rPr>
              <a:t>te ako</a:t>
            </a:r>
            <a:endParaRPr lang="en-US" sz="32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F5045-1C74-54BC-12EE-7C05B2745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" b="98276" l="570" r="96388">
                        <a14:foregroundMark x1="19392" y1="20690" x2="35171" y2="13602"/>
                        <a14:foregroundMark x1="35171" y1="13602" x2="42776" y2="13027"/>
                        <a14:foregroundMark x1="42776" y1="13027" x2="48479" y2="17816"/>
                        <a14:foregroundMark x1="48479" y1="17816" x2="46008" y2="24904"/>
                        <a14:foregroundMark x1="46008" y1="24904" x2="34411" y2="24330"/>
                        <a14:foregroundMark x1="34411" y1="24330" x2="24905" y2="26628"/>
                        <a14:foregroundMark x1="24905" y1="26628" x2="19202" y2="31418"/>
                        <a14:foregroundMark x1="19202" y1="31418" x2="14068" y2="42720"/>
                        <a14:foregroundMark x1="14068" y1="42720" x2="14829" y2="53257"/>
                        <a14:foregroundMark x1="14829" y1="53257" x2="12738" y2="61877"/>
                        <a14:foregroundMark x1="12738" y1="61877" x2="14068" y2="68966"/>
                        <a14:foregroundMark x1="14068" y1="68966" x2="20722" y2="75862"/>
                        <a14:foregroundMark x1="20722" y1="75862" x2="29278" y2="79502"/>
                        <a14:foregroundMark x1="29278" y1="79502" x2="46578" y2="81418"/>
                        <a14:foregroundMark x1="46578" y1="81418" x2="68251" y2="77011"/>
                        <a14:foregroundMark x1="68251" y1="77011" x2="84411" y2="65709"/>
                        <a14:foregroundMark x1="84411" y1="65709" x2="86692" y2="41379"/>
                        <a14:foregroundMark x1="86692" y1="41379" x2="85171" y2="32759"/>
                        <a14:foregroundMark x1="85171" y1="32759" x2="79848" y2="26054"/>
                        <a14:foregroundMark x1="79848" y1="26054" x2="73764" y2="21456"/>
                        <a14:foregroundMark x1="73764" y1="21456" x2="54753" y2="18199"/>
                        <a14:foregroundMark x1="54753" y1="18199" x2="42966" y2="18774"/>
                        <a14:foregroundMark x1="65399" y1="18199" x2="43536" y2="8812"/>
                        <a14:foregroundMark x1="43536" y1="8812" x2="34030" y2="9579"/>
                        <a14:foregroundMark x1="34030" y1="9579" x2="26236" y2="13793"/>
                        <a14:foregroundMark x1="26236" y1="13793" x2="14259" y2="27395"/>
                        <a14:foregroundMark x1="14259" y1="27395" x2="7795" y2="45211"/>
                        <a14:foregroundMark x1="7795" y1="45211" x2="8555" y2="61877"/>
                        <a14:foregroundMark x1="8555" y1="61877" x2="11217" y2="70498"/>
                        <a14:foregroundMark x1="11217" y1="70498" x2="21293" y2="83908"/>
                        <a14:foregroundMark x1="21293" y1="83908" x2="45057" y2="90996"/>
                        <a14:foregroundMark x1="45057" y1="90996" x2="63118" y2="89080"/>
                        <a14:foregroundMark x1="63118" y1="89080" x2="70722" y2="85824"/>
                        <a14:foregroundMark x1="70722" y1="85824" x2="80038" y2="77203"/>
                        <a14:foregroundMark x1="80038" y1="77203" x2="87833" y2="60536"/>
                        <a14:foregroundMark x1="87833" y1="60536" x2="89544" y2="39272"/>
                        <a14:foregroundMark x1="89544" y1="39272" x2="85171" y2="22605"/>
                        <a14:foregroundMark x1="85171" y1="22605" x2="50760" y2="8621"/>
                        <a14:foregroundMark x1="50760" y1="8621" x2="43536" y2="7854"/>
                        <a14:foregroundMark x1="43536" y1="7854" x2="39734" y2="8621"/>
                        <a14:foregroundMark x1="69011" y1="9195" x2="55323" y2="5939"/>
                        <a14:foregroundMark x1="64068" y1="6322" x2="37072" y2="4406"/>
                        <a14:foregroundMark x1="37072" y1="4406" x2="21293" y2="11877"/>
                        <a14:foregroundMark x1="21293" y1="11877" x2="14259" y2="17050"/>
                        <a14:foregroundMark x1="14259" y1="17050" x2="5703" y2="31034"/>
                        <a14:foregroundMark x1="5703" y1="31034" x2="2471" y2="45785"/>
                        <a14:foregroundMark x1="2471" y1="45785" x2="5323" y2="54406"/>
                        <a14:foregroundMark x1="5323" y1="54406" x2="8745" y2="59195"/>
                        <a14:foregroundMark x1="2852" y1="57854" x2="1521" y2="49808"/>
                        <a14:foregroundMark x1="1521" y1="49808" x2="2281" y2="41188"/>
                        <a14:foregroundMark x1="2281" y1="41188" x2="4183" y2="38314"/>
                        <a14:foregroundMark x1="1521" y1="45977" x2="1901" y2="60536"/>
                        <a14:foregroundMark x1="1901" y1="60536" x2="4753" y2="63793"/>
                        <a14:foregroundMark x1="37452" y1="3257" x2="44867" y2="3257"/>
                        <a14:foregroundMark x1="44867" y1="3257" x2="53232" y2="2682"/>
                        <a14:foregroundMark x1="53232" y1="2682" x2="61977" y2="4789"/>
                        <a14:foregroundMark x1="61977" y1="4789" x2="69392" y2="9770"/>
                        <a14:foregroundMark x1="90114" y1="29310" x2="94867" y2="45594"/>
                        <a14:foregroundMark x1="94867" y1="45594" x2="94487" y2="61877"/>
                        <a14:foregroundMark x1="94487" y1="61877" x2="91445" y2="68966"/>
                        <a14:foregroundMark x1="91445" y1="68966" x2="76806" y2="86973"/>
                        <a14:foregroundMark x1="76806" y1="86973" x2="54563" y2="95211"/>
                        <a14:foregroundMark x1="54563" y1="95211" x2="37643" y2="94444"/>
                        <a14:foregroundMark x1="37643" y1="94444" x2="29278" y2="91954"/>
                        <a14:foregroundMark x1="29278" y1="91954" x2="22624" y2="87548"/>
                        <a14:foregroundMark x1="22624" y1="87548" x2="19392" y2="80843"/>
                        <a14:foregroundMark x1="19392" y1="80843" x2="18441" y2="73755"/>
                        <a14:foregroundMark x1="91445" y1="34674" x2="93156" y2="60153"/>
                        <a14:foregroundMark x1="93156" y1="60153" x2="91445" y2="69923"/>
                        <a14:foregroundMark x1="96578" y1="54023" x2="96388" y2="46360"/>
                        <a14:foregroundMark x1="96388" y1="46360" x2="92776" y2="36015"/>
                        <a14:foregroundMark x1="30038" y1="95019" x2="44487" y2="98851"/>
                        <a14:foregroundMark x1="44487" y1="98851" x2="54183" y2="98851"/>
                        <a14:foregroundMark x1="54183" y1="98851" x2="61217" y2="97510"/>
                        <a14:foregroundMark x1="61217" y1="97510" x2="68631" y2="93678"/>
                        <a14:foregroundMark x1="68631" y1="93678" x2="29468" y2="94636"/>
                        <a14:foregroundMark x1="40875" y1="97318" x2="48099" y2="99234"/>
                        <a14:foregroundMark x1="48099" y1="99234" x2="55323" y2="97701"/>
                        <a14:foregroundMark x1="55323" y1="97701" x2="39924" y2="98467"/>
                        <a14:foregroundMark x1="45673" y1="1168" x2="48859" y2="766"/>
                        <a14:foregroundMark x1="39734" y1="1916" x2="41680" y2="1671"/>
                        <a14:foregroundMark x1="48859" y1="766" x2="45797" y2="965"/>
                        <a14:foregroundMark x1="2471" y1="44828" x2="1141" y2="48851"/>
                        <a14:foregroundMark x1="570" y1="58812" x2="1521" y2="58812"/>
                        <a14:backgroundMark x1="20722" y1="4981" x2="11027" y2="11303"/>
                        <a14:backgroundMark x1="11027" y1="11303" x2="3042" y2="24904"/>
                        <a14:backgroundMark x1="3042" y1="24904" x2="1521" y2="16667"/>
                        <a14:backgroundMark x1="1521" y1="16667" x2="3992" y2="1149"/>
                        <a14:backgroundMark x1="3992" y1="1149" x2="11977" y2="4215"/>
                        <a14:backgroundMark x1="11977" y1="4215" x2="21863" y2="4598"/>
                        <a14:backgroundMark x1="35932" y1="766" x2="14449" y2="7471"/>
                        <a14:backgroundMark x1="14449" y1="7471" x2="2091" y2="28161"/>
                        <a14:backgroundMark x1="1275" y1="64722" x2="1141" y2="70690"/>
                        <a14:backgroundMark x1="1368" y1="60551" x2="1360" y2="60931"/>
                        <a14:backgroundMark x1="2091" y1="28161" x2="1985" y2="32893"/>
                        <a14:backgroundMark x1="1141" y1="70690" x2="3042" y2="78544"/>
                        <a14:backgroundMark x1="3042" y1="78544" x2="12167" y2="91571"/>
                        <a14:backgroundMark x1="12167" y1="91571" x2="27757" y2="99042"/>
                        <a14:backgroundMark x1="27757" y1="99042" x2="35741" y2="99808"/>
                        <a14:backgroundMark x1="61982" y1="99307" x2="65779" y2="99234"/>
                        <a14:backgroundMark x1="35741" y1="99808" x2="36320" y2="99797"/>
                        <a14:backgroundMark x1="65779" y1="99234" x2="81369" y2="92146"/>
                        <a14:backgroundMark x1="81369" y1="92146" x2="92586" y2="78544"/>
                        <a14:backgroundMark x1="97793" y1="58779" x2="98289" y2="56897"/>
                        <a14:backgroundMark x1="96733" y1="62802" x2="96961" y2="61936"/>
                        <a14:backgroundMark x1="94706" y1="70497" x2="95335" y2="68109"/>
                        <a14:backgroundMark x1="92586" y1="78544" x2="94473" y2="71382"/>
                        <a14:backgroundMark x1="98289" y1="56897" x2="99620" y2="27778"/>
                        <a14:backgroundMark x1="99620" y1="27778" x2="85361" y2="7663"/>
                        <a14:backgroundMark x1="85361" y1="7663" x2="69962" y2="1533"/>
                        <a14:backgroundMark x1="69962" y1="1533" x2="62548" y2="0"/>
                        <a14:backgroundMark x1="42586" y1="192" x2="46388" y2="0"/>
                        <a14:backgroundMark x1="56274" y1="192" x2="54183" y2="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5" t="510" r="1354" b="843"/>
          <a:stretch/>
        </p:blipFill>
        <p:spPr>
          <a:xfrm>
            <a:off x="1015675" y="754528"/>
            <a:ext cx="3185795" cy="3051810"/>
          </a:xfrm>
          <a:prstGeom prst="rect">
            <a:avLst/>
          </a:prstGeom>
        </p:spPr>
      </p:pic>
      <p:pic>
        <p:nvPicPr>
          <p:cNvPr id="2050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8B517C0-1D48-434D-D654-5DABD4159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3" y="2870796"/>
            <a:ext cx="16954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008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ACBF2E4-41B9-BC79-4D1D-EA86640B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5F900-8424-CC91-0E49-EB8EB7F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1" y="1544892"/>
            <a:ext cx="9567154" cy="734702"/>
          </a:xfrm>
        </p:spPr>
        <p:txBody>
          <a:bodyPr>
            <a:noAutofit/>
          </a:bodyPr>
          <a:lstStyle/>
          <a:p>
            <a:r>
              <a:rPr lang="en-US" sz="6000" b="0">
                <a:latin typeface="Poppins"/>
                <a:cs typeface="Poppins"/>
              </a:rPr>
              <a:t>Wānanga 3</a:t>
            </a:r>
            <a:endParaRPr lang="en-NZ" sz="6000" b="0">
              <a:latin typeface="Poppins"/>
              <a:cs typeface="Poppi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1BA27-E1B7-F44D-192A-A0DA90E1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01" y="2761488"/>
            <a:ext cx="10687104" cy="357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latin typeface="Poppins"/>
                <a:cs typeface="Calibri Light"/>
              </a:rPr>
              <a:t>Te Mokopuna Hei Tangata</a:t>
            </a:r>
          </a:p>
          <a:p>
            <a:endParaRPr lang="en-US" sz="1050">
              <a:latin typeface="Poppins"/>
              <a:cs typeface="Calibri Light"/>
            </a:endParaRPr>
          </a:p>
          <a:p>
            <a:r>
              <a:rPr lang="en-US" sz="3600">
                <a:latin typeface="Poppins"/>
                <a:cs typeface="Calibri Light"/>
              </a:rPr>
              <a:t>Read the description of this Pou Matua and work through the wānanga suggestions.</a:t>
            </a:r>
            <a:endParaRPr lang="en-US" sz="4400">
              <a:latin typeface="Poppins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3B5B-3F02-876A-C5CB-49DF451B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8063-9C21-4834-88E3-ACB04C56D52D}" type="slidenum">
              <a:rPr lang="en-NZ" smtClean="0"/>
              <a:pPr/>
              <a:t>9</a:t>
            </a:fld>
            <a:endParaRPr lang="en-NZ"/>
          </a:p>
        </p:txBody>
      </p:sp>
      <p:pic>
        <p:nvPicPr>
          <p:cNvPr id="2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143255A-F746-B8AA-8046-38BBCEF4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575" y="-145351"/>
            <a:ext cx="4105921" cy="357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9722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tle Arial bold 40pts&amp;quot;&quot;/&gt;&lt;property id=&quot;20307&quot; value=&quot;263&quot;/&gt;&lt;/object&gt;&lt;object type=&quot;3&quot; unique_id=&quot;10011&quot;&gt;&lt;property id=&quot;20148&quot; value=&quot;5&quot;/&gt;&lt;property id=&quot;20300&quot; value=&quot;Slide 15&quot;/&gt;&lt;property id=&quot;20307&quot; value=&quot;269&quot;/&gt;&lt;/object&gt;&lt;object type=&quot;3&quot; unique_id=&quot;10060&quot;&gt;&lt;property id=&quot;20148&quot; value=&quot;5&quot;/&gt;&lt;property id=&quot;20300&quot; value=&quot;Slide 6 - &amp;quot;Title Arial bold 36pts&amp;quot;&quot;/&gt;&lt;property id=&quot;20307&quot; value=&quot;272&quot;/&gt;&lt;/object&gt;&lt;object type=&quot;3&quot; unique_id=&quot;10061&quot;&gt;&lt;property id=&quot;20148&quot; value=&quot;5&quot;/&gt;&lt;property id=&quot;20300&quot; value=&quot;Slide 7 - &amp;quot;Title (Arial bold 36pts)&amp;quot;&quot;/&gt;&lt;property id=&quot;20307&quot; value=&quot;273&quot;/&gt;&lt;/object&gt;&lt;object type=&quot;3&quot; unique_id=&quot;10063&quot;&gt;&lt;property id=&quot;20148&quot; value=&quot;5&quot;/&gt;&lt;property id=&quot;20300&quot; value=&quot;Slide 11 - &amp;quot;Section break 1&amp;#x0D;&amp;#x0A;Arial 28pts&amp;quot;&quot;/&gt;&lt;property id=&quot;20307&quot; value=&quot;275&quot;/&gt;&lt;/object&gt;&lt;object type=&quot;3&quot; unique_id=&quot;10064&quot;&gt;&lt;property id=&quot;20148&quot; value=&quot;5&quot;/&gt;&lt;property id=&quot;20300&quot; value=&quot;Slide 12 - &amp;quot;Section break 2&amp;#x0D;&amp;#x0A;Arial 28pts&amp;quot;&quot;/&gt;&lt;property id=&quot;20307&quot; value=&quot;276&quot;/&gt;&lt;/object&gt;&lt;object type=&quot;3&quot; unique_id=&quot;10065&quot;&gt;&lt;property id=&quot;20148&quot; value=&quot;5&quot;/&gt;&lt;property id=&quot;20300&quot; value=&quot;Slide 13 - &amp;quot;Section break without picture&amp;#x0D;&amp;#x0A;Arial 28pts&amp;quot;&quot;/&gt;&lt;property id=&quot;20307&quot; value=&quot;277&quot;/&gt;&lt;/object&gt;&lt;object type=&quot;3&quot; unique_id=&quot;10124&quot;&gt;&lt;property id=&quot;20148&quot; value=&quot;5&quot;/&gt;&lt;property id=&quot;20300&quot; value=&quot;Slide 3&quot;/&gt;&lt;property id=&quot;20307&quot; value=&quot;278&quot;/&gt;&lt;/object&gt;&lt;object type=&quot;3&quot; unique_id=&quot;10234&quot;&gt;&lt;property id=&quot;20148&quot; value=&quot;5&quot;/&gt;&lt;property id=&quot;20300&quot; value=&quot;Slide 9 - &amp;quot;Chart comparison&amp;quot;&quot;/&gt;&lt;property id=&quot;20307&quot; value=&quot;281&quot;/&gt;&lt;/object&gt;&lt;object type=&quot;3&quot; unique_id=&quot;10274&quot;&gt;&lt;property id=&quot;20148&quot; value=&quot;5&quot;/&gt;&lt;property id=&quot;20300&quot; value=&quot;Slide 4 - &amp;quot;Contents page (Arial 36pts)&amp;quot;&quot;/&gt;&lt;property id=&quot;20307&quot; value=&quot;282&quot;/&gt;&lt;/object&gt;&lt;object type=&quot;3&quot; unique_id=&quot;10275&quot;&gt;&lt;property id=&quot;20148&quot; value=&quot;5&quot;/&gt;&lt;property id=&quot;20300&quot; value=&quot;Slide 5 - &amp;quot;Examples of text (Arial 20pts)&amp;quot;&quot;/&gt;&lt;property id=&quot;20307&quot; value=&quot;284&quot;/&gt;&lt;/object&gt;&lt;object type=&quot;3&quot; unique_id=&quot;10276&quot;&gt;&lt;property id=&quot;20148&quot; value=&quot;5&quot;/&gt;&lt;property id=&quot;20300&quot; value=&quot;Slide 14 - &amp;quot;Topics discussed Arial (36pts)&amp;quot;&quot;/&gt;&lt;property id=&quot;20307&quot; value=&quot;283&quot;/&gt;&lt;/object&gt;&lt;object type=&quot;3&quot; unique_id=&quot;10292&quot;&gt;&lt;property id=&quot;20148&quot; value=&quot;5&quot;/&gt;&lt;property id=&quot;20300&quot; value=&quot;Slide 10 - &amp;quot;Table : Header (arial 36pts)&amp;quot;&quot;/&gt;&lt;property id=&quot;20307&quot; value=&quot;285&quot;/&gt;&lt;/object&gt;&lt;object type=&quot;3&quot; unique_id=&quot;10357&quot;&gt;&lt;property id=&quot;20148&quot; value=&quot;5&quot;/&gt;&lt;property id=&quot;20300&quot; value=&quot;Slide 2&quot;/&gt;&lt;property id=&quot;20307&quot; value=&quot;286&quot;/&gt;&lt;/object&gt;&lt;object type=&quot;3&quot; unique_id=&quot;10698&quot;&gt;&lt;property id=&quot;20148&quot; value=&quot;5&quot;/&gt;&lt;property id=&quot;20300&quot; value=&quot;Slide 8 - &amp;quot;Chart and context&amp;quot;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Presentation-blue">
  <a:themeElements>
    <a:clrScheme name="TeMahau 1">
      <a:dk1>
        <a:srgbClr val="000000"/>
      </a:dk1>
      <a:lt1>
        <a:srgbClr val="FFFFFF"/>
      </a:lt1>
      <a:dk2>
        <a:srgbClr val="505046"/>
      </a:dk2>
      <a:lt2>
        <a:srgbClr val="FEEED5"/>
      </a:lt2>
      <a:accent1>
        <a:srgbClr val="641C2E"/>
      </a:accent1>
      <a:accent2>
        <a:srgbClr val="FFBD47"/>
      </a:accent2>
      <a:accent3>
        <a:srgbClr val="FF5000"/>
      </a:accent3>
      <a:accent4>
        <a:srgbClr val="FF8427"/>
      </a:accent4>
      <a:accent5>
        <a:srgbClr val="FEBD51"/>
      </a:accent5>
      <a:accent6>
        <a:srgbClr val="522853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 Poutahu Presentation" id="{EF0E35E7-89A8-4C4A-8847-949685CC5AFA}" vid="{DAE4ABF0-6420-D744-913B-24F8C367BB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8953379C13744592C718BD76521D27" ma:contentTypeVersion="23" ma:contentTypeDescription="Create a new document." ma:contentTypeScope="" ma:versionID="3698c969f65f319d14706a6f366d4afa">
  <xsd:schema xmlns:xsd="http://www.w3.org/2001/XMLSchema" xmlns:xs="http://www.w3.org/2001/XMLSchema" xmlns:p="http://schemas.microsoft.com/office/2006/metadata/properties" xmlns:ns1="http://schemas.microsoft.com/sharepoint/v3" xmlns:ns2="c9825290-fe5b-4304-ad08-20d1cec7df09" xmlns:ns3="f423ccc4-6444-4559-981a-e57c08e4fb8d" xmlns:ns4="d267a1a7-8edd-4111-a118-4a206d87cecc" targetNamespace="http://schemas.microsoft.com/office/2006/metadata/properties" ma:root="true" ma:fieldsID="4d4ba0b5fce6a38ed26626901b54198b" ns1:_="" ns2:_="" ns3:_="" ns4:_="">
    <xsd:import namespace="http://schemas.microsoft.com/sharepoint/v3"/>
    <xsd:import namespace="c9825290-fe5b-4304-ad08-20d1cec7df09"/>
    <xsd:import namespace="f423ccc4-6444-4559-981a-e57c08e4fb8d"/>
    <xsd:import namespace="d267a1a7-8edd-4111-a118-4a206d87cecc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Moredetai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Createdfor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25290-fe5b-4304-ad08-20d1cec7df09" elementFormDefault="qualified">
    <xsd:import namespace="http://schemas.microsoft.com/office/2006/documentManagement/types"/>
    <xsd:import namespace="http://schemas.microsoft.com/office/infopath/2007/PartnerControls"/>
    <xsd:element name="Status" ma:index="3" nillable="true" ma:displayName="Status" ma:format="Dropdown" ma:internalName="Status" ma:readOnly="false">
      <xsd:simpleType>
        <xsd:restriction base="dms:Choice">
          <xsd:enumeration value="Work in Progress DRAFT"/>
          <xsd:enumeration value="Current LIVE"/>
          <xsd:enumeration value="Approved FINAL"/>
        </xsd:restriction>
      </xsd:simpleType>
    </xsd:element>
    <xsd:element name="Moredetail" ma:index="4" nillable="true" ma:displayName="More detail" ma:description="Project over view, TMOA development update - Kiritina Johnstone to providers" ma:format="Dropdown" ma:internalName="Moredetail" ma:readOnly="false">
      <xsd:simpleType>
        <xsd:restriction base="dms:Note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hidden="true" ma:internalName="MediaServiceAutoTags" ma:readOnly="true">
      <xsd:simpleType>
        <xsd:restriction base="dms:Text"/>
      </xsd:simpleType>
    </xsd:element>
    <xsd:element name="MediaServiceLocation" ma:index="12" nillable="true" ma:displayName="Location" ma:hidden="true" ma:internalName="MediaServiceLocation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be7a66c-04a3-4463-8f17-244784dbc5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reatedfor" ma:index="28" nillable="true" ma:displayName="Due date" ma:format="DateOnly" ma:internalName="Createdfor">
      <xsd:simpleType>
        <xsd:restriction base="dms:DateTime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3ccc4-6444-4559-981a-e57c08e4fb8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_dlc_DocId" ma:index="30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3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7a1a7-8edd-4111-a118-4a206d87cec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00bbdfb-db41-4b48-aa55-ce58fb486ed9}" ma:internalName="TaxCatchAll" ma:showField="CatchAllData" ma:web="f423ccc4-6444-4559-981a-e57c08e4fb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c9825290-fe5b-4304-ad08-20d1cec7df09">
      <Terms xmlns="http://schemas.microsoft.com/office/infopath/2007/PartnerControls"/>
    </lcf76f155ced4ddcb4097134ff3c332f>
    <TaxCatchAll xmlns="d267a1a7-8edd-4111-a118-4a206d87cecc" xsi:nil="true"/>
    <Createdfor xmlns="c9825290-fe5b-4304-ad08-20d1cec7df09" xsi:nil="true"/>
    <Moredetail xmlns="c9825290-fe5b-4304-ad08-20d1cec7df09" xsi:nil="true"/>
    <Status xmlns="c9825290-fe5b-4304-ad08-20d1cec7df09" xsi:nil="true"/>
    <_dlc_DocId xmlns="f423ccc4-6444-4559-981a-e57c08e4fb8d">MoEd-781647992-67768</_dlc_DocId>
    <_dlc_DocIdUrl xmlns="f423ccc4-6444-4559-981a-e57c08e4fb8d">
      <Url>https://educationgovtnz.sharepoint.com/sites/msteams_dbac81/_layouts/15/DocIdRedir.aspx?ID=MoEd-781647992-67768</Url>
      <Description>MoEd-781647992-67768</Description>
    </_dlc_DocIdUrl>
    <SharedWithUsers xmlns="f423ccc4-6444-4559-981a-e57c08e4fb8d">
      <UserInfo>
        <DisplayName>Erin Robertson</DisplayName>
        <AccountId>32</AccountId>
        <AccountType/>
      </UserInfo>
      <UserInfo>
        <DisplayName>Mandy Bird</DisplayName>
        <AccountId>624</AccountId>
        <AccountType/>
      </UserInfo>
      <UserInfo>
        <DisplayName>Tania Hill</DisplayName>
        <AccountId>702</AccountId>
        <AccountType/>
      </UserInfo>
      <UserInfo>
        <DisplayName>Erena Latu</DisplayName>
        <AccountId>19</AccountId>
        <AccountType/>
      </UserInfo>
      <UserInfo>
        <DisplayName>Shannon Vulu</DisplayName>
        <AccountId>140</AccountId>
        <AccountType/>
      </UserInfo>
      <UserInfo>
        <DisplayName>Rowan Brickell</DisplayName>
        <AccountId>207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E4C902D-30FA-407B-92A3-E6D9B2ACD2A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0DC72A8-AE94-4A2A-B328-2F434478350B}">
  <ds:schemaRefs>
    <ds:schemaRef ds:uri="c9825290-fe5b-4304-ad08-20d1cec7df09"/>
    <ds:schemaRef ds:uri="d267a1a7-8edd-4111-a118-4a206d87cecc"/>
    <ds:schemaRef ds:uri="f423ccc4-6444-4559-981a-e57c08e4fb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4264C7C-0165-4930-920C-D7E82A9A784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51C8961-0438-4A76-B337-BB91C2A4D6BF}">
  <ds:schemaRefs>
    <ds:schemaRef ds:uri="c9825290-fe5b-4304-ad08-20d1cec7df09"/>
    <ds:schemaRef ds:uri="d267a1a7-8edd-4111-a118-4a206d87cecc"/>
    <ds:schemaRef ds:uri="f423ccc4-6444-4559-981a-e57c08e4fb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1227</Words>
  <Application>Microsoft Office PowerPoint</Application>
  <PresentationFormat>Widescreen</PresentationFormat>
  <Paragraphs>149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Poppins</vt:lpstr>
      <vt:lpstr>Symbol</vt:lpstr>
      <vt:lpstr>Presentation-blue</vt:lpstr>
      <vt:lpstr>Tautoko Rā Kaiako </vt:lpstr>
      <vt:lpstr>Te Whakahou i Te Marautanga o Aotearoa</vt:lpstr>
      <vt:lpstr>Key Messages</vt:lpstr>
      <vt:lpstr>PowerPoint Presentation</vt:lpstr>
      <vt:lpstr>Wānanga 1</vt:lpstr>
      <vt:lpstr>PowerPoint Presentation</vt:lpstr>
      <vt:lpstr>Wānanga 2</vt:lpstr>
      <vt:lpstr>PowerPoint Presentation</vt:lpstr>
      <vt:lpstr>Wānanga 3</vt:lpstr>
      <vt:lpstr>PowerPoint Presentation</vt:lpstr>
      <vt:lpstr>Wānanga 4</vt:lpstr>
      <vt:lpstr>PowerPoint Presentation</vt:lpstr>
      <vt:lpstr>Wānanga 5</vt:lpstr>
      <vt:lpstr>PowerPoint Presentation</vt:lpstr>
      <vt:lpstr>Wānanga 6</vt:lpstr>
      <vt:lpstr>Ngā Pou Matua in your kura</vt:lpstr>
      <vt:lpstr>He aha e whai ake nei?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Arial bold 40pts</dc:title>
  <dc:subject/>
  <dc:creator>Hiraani Manuel</dc:creator>
  <cp:keywords/>
  <dc:description/>
  <cp:lastModifiedBy>Shannon Vulu</cp:lastModifiedBy>
  <cp:revision>1</cp:revision>
  <cp:lastPrinted>2017-11-06T22:49:57Z</cp:lastPrinted>
  <dcterms:created xsi:type="dcterms:W3CDTF">2023-09-08T04:38:14Z</dcterms:created>
  <dcterms:modified xsi:type="dcterms:W3CDTF">2023-09-15T03:33:20Z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0x0101002A8953379C13744592C718BD76521D27</vt:lpwstr>
  </property>
  <property fmtid="{D5CDD505-2E9C-101B-9397-08002B2CF9AE}" pid="3" name="j560beb70aea488fb091e84adbb32566">
    <vt:lpwstr/>
  </property>
  <property fmtid="{D5CDD505-2E9C-101B-9397-08002B2CF9AE}" pid="4" name="Ministerial_x0020_Type">
    <vt:lpwstr/>
  </property>
  <property fmtid="{D5CDD505-2E9C-101B-9397-08002B2CF9AE}" pid="5" name="Record_x0020_Activity">
    <vt:lpwstr/>
  </property>
  <property fmtid="{D5CDD505-2E9C-101B-9397-08002B2CF9AE}" pid="6" name="Property_x0020_Management_x0020_Activity">
    <vt:lpwstr/>
  </property>
  <property fmtid="{D5CDD505-2E9C-101B-9397-08002B2CF9AE}" pid="7" name="MediaServiceImageTags">
    <vt:lpwstr/>
  </property>
  <property fmtid="{D5CDD505-2E9C-101B-9397-08002B2CF9AE}" pid="8" name="CalendarYear">
    <vt:lpwstr/>
  </property>
  <property fmtid="{D5CDD505-2E9C-101B-9397-08002B2CF9AE}" pid="9" name="FinancialYear">
    <vt:lpwstr/>
  </property>
  <property fmtid="{D5CDD505-2E9C-101B-9397-08002B2CF9AE}" pid="10" name="m06bc18559e9431bb4d590962e6b7f83">
    <vt:lpwstr/>
  </property>
  <property fmtid="{D5CDD505-2E9C-101B-9397-08002B2CF9AE}" pid="11" name="_dlc_DocIdItemGuid">
    <vt:lpwstr>240a423c-7e97-483c-9461-d14693542603</vt:lpwstr>
  </property>
  <property fmtid="{D5CDD505-2E9C-101B-9397-08002B2CF9AE}" pid="12" name="hf7c71fd10d346fe8adb3bb49d5c0fc0">
    <vt:lpwstr/>
  </property>
  <property fmtid="{D5CDD505-2E9C-101B-9397-08002B2CF9AE}" pid="13" name="ce139978aae645acb1db0a0e0d3df2f5">
    <vt:lpwstr/>
  </property>
  <property fmtid="{D5CDD505-2E9C-101B-9397-08002B2CF9AE}" pid="14" name="c65b51bc6a0e4ac9b0840b09a1858551">
    <vt:lpwstr/>
  </property>
  <property fmtid="{D5CDD505-2E9C-101B-9397-08002B2CF9AE}" pid="15" name="Property Management Activity">
    <vt:lpwstr/>
  </property>
  <property fmtid="{D5CDD505-2E9C-101B-9397-08002B2CF9AE}" pid="16" name="Record Activity">
    <vt:lpwstr/>
  </property>
  <property fmtid="{D5CDD505-2E9C-101B-9397-08002B2CF9AE}" pid="17" name="Ministerial Type">
    <vt:lpwstr/>
  </property>
</Properties>
</file>